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3"/>
  </p:notesMasterIdLst>
  <p:sldIdLst>
    <p:sldId id="256" r:id="rId2"/>
    <p:sldId id="259" r:id="rId3"/>
    <p:sldId id="320" r:id="rId4"/>
    <p:sldId id="261" r:id="rId5"/>
    <p:sldId id="262" r:id="rId6"/>
    <p:sldId id="263" r:id="rId7"/>
    <p:sldId id="298" r:id="rId8"/>
    <p:sldId id="264" r:id="rId9"/>
    <p:sldId id="301" r:id="rId10"/>
    <p:sldId id="265" r:id="rId11"/>
    <p:sldId id="300" r:id="rId12"/>
    <p:sldId id="299" r:id="rId13"/>
    <p:sldId id="266" r:id="rId14"/>
    <p:sldId id="268" r:id="rId15"/>
    <p:sldId id="269" r:id="rId16"/>
    <p:sldId id="267" r:id="rId17"/>
    <p:sldId id="271" r:id="rId18"/>
    <p:sldId id="272" r:id="rId19"/>
    <p:sldId id="273" r:id="rId20"/>
    <p:sldId id="274" r:id="rId21"/>
    <p:sldId id="275" r:id="rId22"/>
    <p:sldId id="302" r:id="rId23"/>
    <p:sldId id="317" r:id="rId24"/>
    <p:sldId id="276" r:id="rId25"/>
    <p:sldId id="277" r:id="rId26"/>
    <p:sldId id="280" r:id="rId27"/>
    <p:sldId id="278" r:id="rId28"/>
    <p:sldId id="313" r:id="rId29"/>
    <p:sldId id="282" r:id="rId30"/>
    <p:sldId id="316" r:id="rId31"/>
    <p:sldId id="303" r:id="rId32"/>
    <p:sldId id="284" r:id="rId33"/>
    <p:sldId id="315" r:id="rId34"/>
    <p:sldId id="318" r:id="rId35"/>
    <p:sldId id="285" r:id="rId36"/>
    <p:sldId id="314" r:id="rId37"/>
    <p:sldId id="286" r:id="rId38"/>
    <p:sldId id="312" r:id="rId39"/>
    <p:sldId id="290" r:id="rId40"/>
    <p:sldId id="319" r:id="rId41"/>
    <p:sldId id="323" r:id="rId42"/>
    <p:sldId id="289" r:id="rId43"/>
    <p:sldId id="310" r:id="rId44"/>
    <p:sldId id="311" r:id="rId45"/>
    <p:sldId id="309" r:id="rId46"/>
    <p:sldId id="291" r:id="rId47"/>
    <p:sldId id="292" r:id="rId48"/>
    <p:sldId id="293" r:id="rId49"/>
    <p:sldId id="294" r:id="rId50"/>
    <p:sldId id="306" r:id="rId51"/>
    <p:sldId id="297" r:id="rId52"/>
  </p:sldIdLst>
  <p:sldSz cx="9144000" cy="6858000" type="screen4x3"/>
  <p:notesSz cx="7315200" cy="96012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4" autoAdjust="0"/>
    <p:restoredTop sz="94704"/>
  </p:normalViewPr>
  <p:slideViewPr>
    <p:cSldViewPr snapToGrid="0" snapToObjects="1">
      <p:cViewPr varScale="1">
        <p:scale>
          <a:sx n="64" d="100"/>
          <a:sy n="64" d="100"/>
        </p:scale>
        <p:origin x="136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l-PL"/>
  <c:roundedCorners val="0"/>
  <c:style val="2"/>
  <c:chart>
    <c:title>
      <c:tx>
        <c:rich>
          <a:bodyPr rot="0"/>
          <a:lstStyle/>
          <a:p>
            <a:pPr>
              <a:defRPr sz="1800" b="1" i="0" u="none" strike="noStrike">
                <a:solidFill>
                  <a:srgbClr val="000000"/>
                </a:solidFill>
                <a:latin typeface="Calibri"/>
              </a:defRPr>
            </a:pPr>
            <a:r>
              <a:rPr lang="pl-PL" sz="1800" b="1" i="0" u="none" strike="noStrike" dirty="0">
                <a:solidFill>
                  <a:srgbClr val="000000"/>
                </a:solidFill>
                <a:latin typeface="Calibri"/>
              </a:rPr>
              <a:t>Wartościowanie różnych koszyków dóbr</a:t>
            </a:r>
          </a:p>
        </c:rich>
      </c:tx>
      <c:layout>
        <c:manualLayout>
          <c:xMode val="edge"/>
          <c:yMode val="edge"/>
          <c:x val="4.0626698850197748E-2"/>
          <c:y val="0"/>
          <c:w val="0.91874699999999998"/>
          <c:h val="0.19028700000000001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9.9072599999999997E-2"/>
          <c:y val="0.19028700000000001"/>
          <c:w val="0.89219499999999996"/>
          <c:h val="0.6884390000000000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Rozrywka</c:v>
                </c:pt>
              </c:strCache>
            </c:strRef>
          </c:tx>
          <c:spPr>
            <a:ln w="28575" cap="flat">
              <a:solidFill>
                <a:srgbClr val="98B955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Sheet1!$B$2:$C$2</c:f>
              <c:numCache>
                <c:formatCode>General</c:formatCode>
                <c:ptCount val="2"/>
                <c:pt idx="1">
                  <c:v>0</c:v>
                </c:pt>
              </c:numCache>
            </c:numRef>
          </c:xVal>
          <c:yVal>
            <c:numRef>
              <c:f>Sheet1!$B$3:$C$3</c:f>
              <c:numCache>
                <c:formatCode>General</c:formatCode>
                <c:ptCount val="2"/>
                <c:pt idx="1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DD5-E54B-9129-7027CCD1249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Rozrywka</c:v>
                </c:pt>
              </c:strCache>
            </c:strRef>
          </c:tx>
          <c:spPr>
            <a:ln w="1905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Sheet1!$B$4:$C$4</c:f>
              <c:numCache>
                <c:formatCode>General</c:formatCode>
                <c:ptCount val="2"/>
                <c:pt idx="1">
                  <c:v>0</c:v>
                </c:pt>
              </c:numCache>
            </c:numRef>
          </c:xVal>
          <c:yVal>
            <c:numRef>
              <c:f>Sheet1!$B$5:$C$5</c:f>
              <c:numCache>
                <c:formatCode>General</c:formatCode>
                <c:ptCount val="2"/>
                <c:pt idx="1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DD5-E54B-9129-7027CCD1249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Rozrywka</c:v>
                </c:pt>
              </c:strCache>
            </c:strRef>
          </c:tx>
          <c:spPr>
            <a:ln w="28575" cap="flat">
              <a:solidFill>
                <a:srgbClr val="BE4B48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Sheet1!$B$6:$C$6</c:f>
              <c:numCache>
                <c:formatCode>General</c:formatCode>
                <c:ptCount val="2"/>
                <c:pt idx="1">
                  <c:v>0</c:v>
                </c:pt>
              </c:numCache>
            </c:numRef>
          </c:xVal>
          <c:yVal>
            <c:numRef>
              <c:f>Sheet1!$B$7:$C$7</c:f>
              <c:numCache>
                <c:formatCode>General</c:formatCode>
                <c:ptCount val="2"/>
                <c:pt idx="1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DD5-E54B-9129-7027CCD12496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Rozrywka</c:v>
                </c:pt>
              </c:strCache>
            </c:strRef>
          </c:tx>
          <c:spPr>
            <a:ln w="19050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Sheet1!$B$8:$C$8</c:f>
              <c:numCache>
                <c:formatCode>General</c:formatCode>
                <c:ptCount val="2"/>
                <c:pt idx="1">
                  <c:v>0</c:v>
                </c:pt>
              </c:numCache>
            </c:numRef>
          </c:xVal>
          <c:yVal>
            <c:numRef>
              <c:f>Sheet1!$B$9:$C$9</c:f>
              <c:numCache>
                <c:formatCode>General</c:formatCode>
                <c:ptCount val="2"/>
                <c:pt idx="1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DD5-E54B-9129-7027CCD124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scatterChart>
      <c:valAx>
        <c:axId val="2094734552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sz="1000" b="1" i="0" u="none" strike="noStrike">
                    <a:solidFill>
                      <a:srgbClr val="000000"/>
                    </a:solidFill>
                    <a:latin typeface="Calibri"/>
                  </a:defRPr>
                </a:pPr>
                <a:r>
                  <a:rPr lang="pl-PL" sz="1000" b="1" i="0" u="none" strike="noStrike">
                    <a:solidFill>
                      <a:srgbClr val="000000"/>
                    </a:solidFill>
                    <a:latin typeface="Calibri"/>
                  </a:rPr>
                  <a:t>Posiłki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extTo"/>
        <c:spPr>
          <a:ln w="12700" cap="flat">
            <a:solidFill>
              <a:srgbClr val="BFBFBF"/>
            </a:solidFill>
            <a:prstDash val="solid"/>
            <a:round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595959"/>
                </a:solidFill>
                <a:latin typeface="Calibri"/>
              </a:defRPr>
            </a:pPr>
            <a:endParaRPr lang="pl-PL"/>
          </a:p>
        </c:txPr>
        <c:crossAx val="2094734553"/>
        <c:crosses val="autoZero"/>
        <c:crossBetween val="between"/>
        <c:majorUnit val="1"/>
        <c:minorUnit val="0.5"/>
      </c:val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000" b="1" i="0" u="none" strike="noStrike">
                    <a:solidFill>
                      <a:srgbClr val="000000"/>
                    </a:solidFill>
                    <a:latin typeface="Calibri"/>
                  </a:defRPr>
                </a:pPr>
                <a:r>
                  <a:rPr lang="pl-PL" sz="1000" b="1" i="0" u="none" strike="noStrike">
                    <a:solidFill>
                      <a:srgbClr val="000000"/>
                    </a:solidFill>
                    <a:latin typeface="Calibri"/>
                  </a:rPr>
                  <a:t>Filmy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extTo"/>
        <c:spPr>
          <a:ln w="12700" cap="flat">
            <a:solidFill>
              <a:srgbClr val="BFBFBF"/>
            </a:solidFill>
            <a:prstDash val="solid"/>
            <a:round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595959"/>
                </a:solidFill>
                <a:latin typeface="Calibri"/>
              </a:defRPr>
            </a:pPr>
            <a:endParaRPr lang="pl-PL"/>
          </a:p>
        </c:txPr>
        <c:crossAx val="2094734552"/>
        <c:crosses val="autoZero"/>
        <c:crossBetween val="between"/>
        <c:majorUnit val="1.25"/>
        <c:minorUnit val="0.6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solidFill>
      <a:srgbClr val="FFFFFF"/>
    </a:solidFill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l-PL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7993800000000002E-2"/>
          <c:y val="3.9894699999999998E-2"/>
          <c:w val="0.91700599999999999"/>
          <c:h val="0.8739609999999999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Posiłki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none"/>
          </c:marker>
          <c:x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941-4E42-BB08-B52E52A9CF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scatterChart>
      <c:valAx>
        <c:axId val="2094734552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sz="1000" b="0" i="0" u="none" strike="noStrike">
                    <a:solidFill>
                      <a:srgbClr val="595959"/>
                    </a:solidFill>
                    <a:latin typeface="Calibri"/>
                  </a:defRPr>
                </a:pPr>
                <a:r>
                  <a:rPr lang="pl-PL" sz="1000" b="0" i="0" u="none" strike="noStrike">
                    <a:solidFill>
                      <a:srgbClr val="595959"/>
                    </a:solidFill>
                    <a:latin typeface="Calibri"/>
                  </a:rPr>
                  <a:t>Chleb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094734553"/>
        <c:crosses val="autoZero"/>
        <c:crossBetween val="between"/>
        <c:majorUnit val="1"/>
        <c:minorUnit val="0.5"/>
      </c:val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000" b="0" i="0" u="none" strike="noStrike">
                    <a:solidFill>
                      <a:srgbClr val="595959"/>
                    </a:solidFill>
                    <a:latin typeface="Calibri"/>
                  </a:defRPr>
                </a:pPr>
                <a:r>
                  <a:rPr lang="pl-PL" sz="1000" b="0" i="0" u="none" strike="noStrike">
                    <a:solidFill>
                      <a:srgbClr val="595959"/>
                    </a:solidFill>
                    <a:latin typeface="Calibri"/>
                  </a:rPr>
                  <a:t>Pozostała żyewność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094734552"/>
        <c:crosses val="autoZero"/>
        <c:crossBetween val="between"/>
        <c:majorUnit val="2.5"/>
        <c:minorUnit val="1.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l-PL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4049799999999994E-2"/>
          <c:y val="4.4641300000000002E-2"/>
          <c:w val="0.91095000000000004"/>
          <c:h val="0.8604519999999999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Posiłki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none"/>
          </c:marker>
          <c:x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9F8-174B-8B39-CE7E9C1841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scatterChart>
      <c:valAx>
        <c:axId val="2094734552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sz="1000" b="0" i="0" u="none" strike="noStrike">
                    <a:solidFill>
                      <a:srgbClr val="595959"/>
                    </a:solidFill>
                    <a:latin typeface="Calibri"/>
                  </a:defRPr>
                </a:pPr>
                <a:r>
                  <a:rPr lang="pl-PL" sz="1000" b="0" i="0" u="none" strike="noStrike">
                    <a:solidFill>
                      <a:srgbClr val="595959"/>
                    </a:solidFill>
                    <a:latin typeface="Calibri"/>
                  </a:rPr>
                  <a:t>Posiłki (Qm)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094734553"/>
        <c:crosses val="autoZero"/>
        <c:crossBetween val="between"/>
        <c:majorUnit val="1"/>
        <c:minorUnit val="0.5"/>
      </c:val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000" b="0" i="0" u="none" strike="noStrike">
                    <a:solidFill>
                      <a:srgbClr val="595959"/>
                    </a:solidFill>
                    <a:latin typeface="Calibri"/>
                  </a:defRPr>
                </a:pPr>
                <a:r>
                  <a:rPr lang="pl-PL" sz="1000" b="0" i="0" u="none" strike="noStrike">
                    <a:solidFill>
                      <a:srgbClr val="595959"/>
                    </a:solidFill>
                    <a:latin typeface="Calibri"/>
                  </a:rPr>
                  <a:t>Filmy (Qf)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094734552"/>
        <c:crosses val="autoZero"/>
        <c:crossBetween val="between"/>
        <c:majorUnit val="2.5"/>
        <c:minorUnit val="1.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l-PL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4049799999999994E-2"/>
          <c:y val="4.4177000000000001E-2"/>
          <c:w val="0.91095000000000004"/>
          <c:h val="0.8617740000000000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Posiłki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none"/>
          </c:marker>
          <c:x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75B-154A-BCAC-5A40EC4CDB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scatterChart>
      <c:valAx>
        <c:axId val="2094734552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sz="1000" b="0" i="0" u="none" strike="noStrike">
                    <a:solidFill>
                      <a:srgbClr val="595959"/>
                    </a:solidFill>
                    <a:latin typeface="Calibri"/>
                  </a:defRPr>
                </a:pPr>
                <a:r>
                  <a:rPr lang="pl-PL" sz="1000" b="0" i="0" u="none" strike="noStrike">
                    <a:solidFill>
                      <a:srgbClr val="595959"/>
                    </a:solidFill>
                    <a:latin typeface="Calibri"/>
                  </a:rPr>
                  <a:t>Posiłki (Qm)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094734553"/>
        <c:crosses val="autoZero"/>
        <c:crossBetween val="between"/>
        <c:majorUnit val="1"/>
        <c:minorUnit val="0.5"/>
      </c:val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000" b="0" i="0" u="none" strike="noStrike">
                    <a:solidFill>
                      <a:srgbClr val="595959"/>
                    </a:solidFill>
                    <a:latin typeface="Calibri"/>
                  </a:defRPr>
                </a:pPr>
                <a:r>
                  <a:rPr lang="pl-PL" sz="1000" b="0" i="0" u="none" strike="noStrike">
                    <a:solidFill>
                      <a:srgbClr val="595959"/>
                    </a:solidFill>
                    <a:latin typeface="Calibri"/>
                  </a:rPr>
                  <a:t>Filmy (Qf)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094734552"/>
        <c:crosses val="autoZero"/>
        <c:crossBetween val="between"/>
        <c:majorUnit val="2.5"/>
        <c:minorUnit val="1.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l-PL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03101"/>
          <c:y val="4.6699600000000001E-2"/>
          <c:w val="0.891899"/>
          <c:h val="0.8545939999999999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Posiłki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none"/>
          </c:marker>
          <c:x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8DA-8D4B-9AB8-3B640141E1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scatterChart>
      <c:valAx>
        <c:axId val="2094734552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sz="1000" b="0" i="0" u="none" strike="noStrike">
                    <a:solidFill>
                      <a:srgbClr val="595959"/>
                    </a:solidFill>
                    <a:latin typeface="Calibri"/>
                  </a:defRPr>
                </a:pPr>
                <a:r>
                  <a:rPr lang="pl-PL" sz="1000" b="0" i="0" u="none" strike="noStrike">
                    <a:solidFill>
                      <a:srgbClr val="595959"/>
                    </a:solidFill>
                    <a:latin typeface="Calibri"/>
                  </a:rPr>
                  <a:t>Posiłki (Qm)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094734553"/>
        <c:crosses val="autoZero"/>
        <c:crossBetween val="between"/>
        <c:majorUnit val="1"/>
        <c:minorUnit val="0.5"/>
      </c:val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000" b="0" i="0" u="none" strike="noStrike">
                    <a:solidFill>
                      <a:srgbClr val="595959"/>
                    </a:solidFill>
                    <a:latin typeface="Calibri"/>
                  </a:defRPr>
                </a:pPr>
                <a:r>
                  <a:rPr lang="pl-PL" sz="1000" b="0" i="0" u="none" strike="noStrike">
                    <a:solidFill>
                      <a:srgbClr val="595959"/>
                    </a:solidFill>
                    <a:latin typeface="Calibri"/>
                  </a:rPr>
                  <a:t>Filmy (Qf)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094734552"/>
        <c:crosses val="autoZero"/>
        <c:crossBetween val="between"/>
        <c:majorUnit val="2.5"/>
        <c:minorUnit val="1.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l-PL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4049799999999994E-2"/>
          <c:y val="4.4177000000000001E-2"/>
          <c:w val="0.91095000000000004"/>
          <c:h val="0.8617740000000000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Posiłki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none"/>
          </c:marker>
          <c:x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BF5-C341-BEC8-408B2672B5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scatterChart>
      <c:valAx>
        <c:axId val="2094734552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sz="1000" b="0" i="0" u="none" strike="noStrike">
                    <a:solidFill>
                      <a:srgbClr val="595959"/>
                    </a:solidFill>
                    <a:latin typeface="Calibri"/>
                  </a:defRPr>
                </a:pPr>
                <a:r>
                  <a:rPr lang="pl-PL" sz="1000" b="0" i="0" u="none" strike="noStrike">
                    <a:solidFill>
                      <a:srgbClr val="595959"/>
                    </a:solidFill>
                    <a:latin typeface="Calibri"/>
                  </a:rPr>
                  <a:t>Posiłki (Qm)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094734553"/>
        <c:crosses val="autoZero"/>
        <c:crossBetween val="between"/>
        <c:majorUnit val="1"/>
        <c:minorUnit val="0.5"/>
      </c:val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000" b="0" i="0" u="none" strike="noStrike">
                    <a:solidFill>
                      <a:srgbClr val="595959"/>
                    </a:solidFill>
                    <a:latin typeface="Calibri"/>
                  </a:defRPr>
                </a:pPr>
                <a:r>
                  <a:rPr lang="pl-PL" sz="1000" b="0" i="0" u="none" strike="noStrike">
                    <a:solidFill>
                      <a:srgbClr val="595959"/>
                    </a:solidFill>
                    <a:latin typeface="Calibri"/>
                  </a:rPr>
                  <a:t>Filmy (Qf)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094734552"/>
        <c:crosses val="autoZero"/>
        <c:crossBetween val="between"/>
        <c:majorUnit val="2.5"/>
        <c:minorUnit val="1.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l-PL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4049799999999994E-2"/>
          <c:y val="4.4641300000000002E-2"/>
          <c:w val="0.91095000000000004"/>
          <c:h val="0.8604519999999999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Posiłki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none"/>
          </c:marker>
          <c:x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665-1A4E-A578-4C6B122B2D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scatterChart>
      <c:valAx>
        <c:axId val="2094734552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sz="1000" b="0" i="0" u="none" strike="noStrike">
                    <a:solidFill>
                      <a:srgbClr val="595959"/>
                    </a:solidFill>
                    <a:latin typeface="Calibri"/>
                  </a:defRPr>
                </a:pPr>
                <a:r>
                  <a:rPr lang="pl-PL" sz="1000" b="0" i="0" u="none" strike="noStrike">
                    <a:solidFill>
                      <a:srgbClr val="595959"/>
                    </a:solidFill>
                    <a:latin typeface="Calibri"/>
                  </a:rPr>
                  <a:t>Posiłki (Qm)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094734553"/>
        <c:crosses val="autoZero"/>
        <c:crossBetween val="between"/>
        <c:majorUnit val="1"/>
        <c:minorUnit val="0.5"/>
      </c:val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000" b="0" i="0" u="none" strike="noStrike">
                    <a:solidFill>
                      <a:srgbClr val="595959"/>
                    </a:solidFill>
                    <a:latin typeface="Calibri"/>
                  </a:defRPr>
                </a:pPr>
                <a:r>
                  <a:rPr lang="pl-PL" sz="1000" b="0" i="0" u="none" strike="noStrike">
                    <a:solidFill>
                      <a:srgbClr val="595959"/>
                    </a:solidFill>
                    <a:latin typeface="Calibri"/>
                  </a:rPr>
                  <a:t>Filmy (Qf)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094734552"/>
        <c:crosses val="autoZero"/>
        <c:crossBetween val="between"/>
        <c:majorUnit val="2.5"/>
        <c:minorUnit val="1.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l-PL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7993800000000002E-2"/>
          <c:y val="3.9894699999999998E-2"/>
          <c:w val="0.91700599999999999"/>
          <c:h val="0.8739609999999999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Posiłki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none"/>
          </c:marker>
          <c:x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435-C94B-9617-9FBE6F6FB6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scatterChart>
      <c:valAx>
        <c:axId val="2094734552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sz="1000" b="0" i="0" u="none" strike="noStrike">
                    <a:solidFill>
                      <a:srgbClr val="595959"/>
                    </a:solidFill>
                    <a:latin typeface="Calibri"/>
                  </a:defRPr>
                </a:pPr>
                <a:r>
                  <a:rPr lang="pl-PL" sz="1000" b="0" i="0" u="none" strike="noStrike">
                    <a:solidFill>
                      <a:srgbClr val="595959"/>
                    </a:solidFill>
                    <a:latin typeface="Calibri"/>
                  </a:rPr>
                  <a:t>Posiłki (Qm)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094734553"/>
        <c:crosses val="autoZero"/>
        <c:crossBetween val="between"/>
        <c:majorUnit val="1"/>
        <c:minorUnit val="0.5"/>
      </c:val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000" b="0" i="0" u="none" strike="noStrike">
                    <a:solidFill>
                      <a:srgbClr val="595959"/>
                    </a:solidFill>
                    <a:latin typeface="Calibri"/>
                  </a:defRPr>
                </a:pPr>
                <a:r>
                  <a:rPr lang="pl-PL" sz="1000" b="0" i="0" u="none" strike="noStrike">
                    <a:solidFill>
                      <a:srgbClr val="595959"/>
                    </a:solidFill>
                    <a:latin typeface="Calibri"/>
                  </a:rPr>
                  <a:t>Filmy (Qf)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094734552"/>
        <c:crosses val="autoZero"/>
        <c:crossBetween val="between"/>
        <c:majorUnit val="2.5"/>
        <c:minorUnit val="1.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l-PL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7993800000000002E-2"/>
          <c:y val="3.9894699999999998E-2"/>
          <c:w val="0.91700599999999999"/>
          <c:h val="0.8739609999999999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Posiłki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none"/>
          </c:marker>
          <c:x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42B-0849-B61B-37ACEE0BDC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scatterChart>
      <c:valAx>
        <c:axId val="2094734552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sz="1000" b="0" i="0" u="none" strike="noStrike">
                    <a:solidFill>
                      <a:srgbClr val="595959"/>
                    </a:solidFill>
                    <a:latin typeface="Calibri"/>
                  </a:defRPr>
                </a:pPr>
                <a:r>
                  <a:rPr lang="pl-PL" sz="1000" b="0" i="0" u="none" strike="noStrike" dirty="0">
                    <a:solidFill>
                      <a:srgbClr val="595959"/>
                    </a:solidFill>
                    <a:latin typeface="Calibri"/>
                  </a:rPr>
                  <a:t>Zupki chińskie (</a:t>
                </a:r>
                <a:r>
                  <a:rPr lang="pl-PL" sz="1000" b="0" i="0" u="none" strike="noStrike" dirty="0" err="1">
                    <a:solidFill>
                      <a:srgbClr val="595959"/>
                    </a:solidFill>
                    <a:latin typeface="Calibri"/>
                  </a:rPr>
                  <a:t>Qm</a:t>
                </a:r>
                <a:r>
                  <a:rPr lang="pl-PL" sz="1000" b="0" i="0" u="none" strike="noStrike" dirty="0">
                    <a:solidFill>
                      <a:srgbClr val="595959"/>
                    </a:solidFill>
                    <a:latin typeface="Calibri"/>
                  </a:rPr>
                  <a:t>)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094734553"/>
        <c:crosses val="autoZero"/>
        <c:crossBetween val="between"/>
        <c:majorUnit val="1"/>
        <c:minorUnit val="0.5"/>
      </c:val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000" b="0" i="0" u="none" strike="noStrike">
                    <a:solidFill>
                      <a:srgbClr val="595959"/>
                    </a:solidFill>
                    <a:latin typeface="Calibri"/>
                  </a:defRPr>
                </a:pPr>
                <a:r>
                  <a:rPr lang="pl-PL" sz="1000" b="0" i="0" u="none" strike="noStrike">
                    <a:solidFill>
                      <a:srgbClr val="595959"/>
                    </a:solidFill>
                    <a:latin typeface="Calibri"/>
                  </a:rPr>
                  <a:t>Filmy (Qf)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094734552"/>
        <c:crosses val="autoZero"/>
        <c:crossBetween val="between"/>
        <c:majorUnit val="2.5"/>
        <c:minorUnit val="1.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l-PL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7.7993800000000002E-2"/>
          <c:y val="3.9894699999999998E-2"/>
          <c:w val="0.91700599999999999"/>
          <c:h val="0.8739609999999999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Posiłki</c:v>
                </c:pt>
              </c:strCache>
            </c:strRef>
          </c:tx>
          <c:spPr>
            <a:ln w="12700" cap="flat">
              <a:noFill/>
              <a:miter lim="400000"/>
            </a:ln>
            <a:effectLst/>
          </c:spPr>
          <c:marker>
            <c:symbol val="none"/>
          </c:marker>
          <c:x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B0F-B342-BBA1-2A6466BF1A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scatterChart>
      <c:valAx>
        <c:axId val="2094734552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sz="1000" b="0" i="0" u="none" strike="noStrike">
                    <a:solidFill>
                      <a:srgbClr val="595959"/>
                    </a:solidFill>
                    <a:latin typeface="Calibri"/>
                  </a:defRPr>
                </a:pPr>
                <a:r>
                  <a:rPr lang="pl-PL" sz="1000" b="0" i="0" u="none" strike="noStrike">
                    <a:solidFill>
                      <a:srgbClr val="595959"/>
                    </a:solidFill>
                    <a:latin typeface="Calibri"/>
                  </a:rPr>
                  <a:t>Posiłki (Qm)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094734553"/>
        <c:crosses val="autoZero"/>
        <c:crossBetween val="between"/>
        <c:majorUnit val="1"/>
        <c:minorUnit val="0.5"/>
      </c:val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sz="1000" b="0" i="0" u="none" strike="noStrike">
                    <a:solidFill>
                      <a:srgbClr val="595959"/>
                    </a:solidFill>
                    <a:latin typeface="Calibri"/>
                  </a:defRPr>
                </a:pPr>
                <a:r>
                  <a:rPr lang="pl-PL" sz="1000" b="0" i="0" u="none" strike="noStrike">
                    <a:solidFill>
                      <a:srgbClr val="595959"/>
                    </a:solidFill>
                    <a:latin typeface="Calibri"/>
                  </a:rPr>
                  <a:t>Filmy (Qf)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Calibri"/>
              </a:defRPr>
            </a:pPr>
            <a:endParaRPr lang="pl-PL"/>
          </a:p>
        </c:txPr>
        <c:crossAx val="2094734552"/>
        <c:crosses val="autoZero"/>
        <c:crossBetween val="between"/>
        <c:majorUnit val="2.5"/>
        <c:minorUnit val="1.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 tytułowy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1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1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kst tytułowy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Tekst tytułowy</a:t>
            </a:r>
          </a:p>
        </p:txBody>
      </p:sp>
      <p:sp>
        <p:nvSpPr>
          <p:cNvPr id="30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39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48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9" name="Symbol zastępczy tekstu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5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kst tytułowy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Tekst tytułowy</a:t>
            </a:r>
          </a:p>
        </p:txBody>
      </p:sp>
      <p:sp>
        <p:nvSpPr>
          <p:cNvPr id="73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4" name="Symbol zastępczy tekstu 3"/>
          <p:cNvSpPr>
            <a:spLocks noGrp="1"/>
          </p:cNvSpPr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kst tytułowy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Tekst tytułowy</a:t>
            </a:r>
          </a:p>
        </p:txBody>
      </p:sp>
      <p:sp>
        <p:nvSpPr>
          <p:cNvPr id="83" name="Symbol zastępczy obrazu 2"/>
          <p:cNvSpPr>
            <a:spLocks noGrp="1"/>
          </p:cNvSpPr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8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tytułowy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3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0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2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ytuł 1"/>
          <p:cNvSpPr txBox="1"/>
          <p:nvPr/>
        </p:nvSpPr>
        <p:spPr>
          <a:xfrm>
            <a:off x="1574070" y="256692"/>
            <a:ext cx="6190457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50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MIKROEKONOMIA</a:t>
            </a:r>
            <a:br>
              <a:rPr dirty="0"/>
            </a:br>
            <a:r>
              <a:rPr sz="3000" dirty="0">
                <a:solidFill>
                  <a:srgbClr val="00963F"/>
                </a:solidFill>
              </a:rPr>
              <a:t>       WYKŁAD 3</a:t>
            </a:r>
          </a:p>
        </p:txBody>
      </p:sp>
      <p:pic>
        <p:nvPicPr>
          <p:cNvPr id="115" name="Obraz 1" descr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046" y="620687"/>
            <a:ext cx="1518954" cy="915034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ytuł 5"/>
          <p:cNvSpPr txBox="1">
            <a:spLocks noGrp="1"/>
          </p:cNvSpPr>
          <p:nvPr>
            <p:ph type="ctrTitle"/>
          </p:nvPr>
        </p:nvSpPr>
        <p:spPr>
          <a:xfrm>
            <a:off x="957649" y="2908901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KONSUMENTA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ytuł 1"/>
          <p:cNvSpPr txBox="1"/>
          <p:nvPr/>
        </p:nvSpPr>
        <p:spPr>
          <a:xfrm>
            <a:off x="432098" y="1412775"/>
            <a:ext cx="8279804" cy="4782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r>
              <a:t>Linia budżetowa</a:t>
            </a:r>
          </a:p>
        </p:txBody>
      </p:sp>
      <p:sp>
        <p:nvSpPr>
          <p:cNvPr id="203" name="Tytuł 1"/>
          <p:cNvSpPr txBox="1"/>
          <p:nvPr/>
        </p:nvSpPr>
        <p:spPr>
          <a:xfrm>
            <a:off x="1979711" y="260647"/>
            <a:ext cx="5328594" cy="1139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lnSpcReduction="10000"/>
          </a:bodyPr>
          <a:lstStyle>
            <a:lvl1pPr defTabSz="749808">
              <a:defRPr sz="3607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204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pole tekstowe 1"/>
          <p:cNvSpPr txBox="1"/>
          <p:nvPr/>
        </p:nvSpPr>
        <p:spPr>
          <a:xfrm>
            <a:off x="2104888" y="249708"/>
            <a:ext cx="547260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  <p:pic>
        <p:nvPicPr>
          <p:cNvPr id="206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80" y="2132856"/>
            <a:ext cx="3100376" cy="217429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TextBox 22"/>
          <p:cNvSpPr txBox="1"/>
          <p:nvPr/>
        </p:nvSpPr>
        <p:spPr>
          <a:xfrm>
            <a:off x="3611222" y="2374180"/>
            <a:ext cx="5328594" cy="14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/>
            <a:r>
              <a:t>Nachylenie linii budżetowej na rysunku </a:t>
            </a:r>
          </a:p>
          <a:p>
            <a:pPr algn="just"/>
            <a:r>
              <a:t>wynosi – ½.</a:t>
            </a:r>
          </a:p>
          <a:p>
            <a:pPr algn="just"/>
            <a:r>
              <a:t>Dodatnią zmianę o 1 dodatkowy film – musimy podzielić przez odpowiadającą jej ujemną zmianę o -2 posiłki.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8" name="TextBox 23"/>
              <p:cNvSpPr txBox="1"/>
              <p:nvPr/>
            </p:nvSpPr>
            <p:spPr>
              <a:xfrm>
                <a:off x="3081980" y="4398517"/>
                <a:ext cx="3738459" cy="59631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𝑁𝑎𝑐</m:t>
                      </m:r>
                      <m:r>
                        <a:rPr lang="pl-PL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pl-PL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𝑦𝑙𝑒𝑛𝑖𝑒</m:t>
                      </m:r>
                      <m:r>
                        <a:rPr lang="pl-PL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𝑙𝑖𝑛𝑖𝑖</m:t>
                      </m:r>
                      <m:r>
                        <a:rPr lang="pl-PL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𝑏𝑢𝑑</m:t>
                      </m:r>
                      <m:r>
                        <a:rPr lang="pl-PL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ż</m:t>
                      </m:r>
                      <m:r>
                        <a:rPr lang="pl-PL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𝑒𝑡𝑜𝑤𝑒𝑗</m:t>
                      </m:r>
                      <m:r>
                        <a:rPr lang="pl-PL" sz="1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ar-A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pl-PL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ar-A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ar-AE" sz="18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208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980" y="4398517"/>
                <a:ext cx="3738459" cy="596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9" name="Rectangle 24"/>
          <p:cNvSpPr/>
          <p:nvPr/>
        </p:nvSpPr>
        <p:spPr>
          <a:xfrm>
            <a:off x="2824969" y="4359623"/>
            <a:ext cx="4032449" cy="660399"/>
          </a:xfrm>
          <a:prstGeom prst="rect">
            <a:avLst/>
          </a:prstGeom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0" name="TextBox 25"/>
              <p:cNvSpPr txBox="1"/>
              <p:nvPr/>
            </p:nvSpPr>
            <p:spPr>
              <a:xfrm>
                <a:off x="1671927" y="5152490"/>
                <a:ext cx="6338528" cy="94525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 algn="just"/>
                <a:r>
                  <a:rPr lang="pl-PL" dirty="0"/>
                  <a:t>Gdzie: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l-PL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l-PL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r>
                        <a:rPr lang="ar-AE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AE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pl-P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cena</m:t>
                      </m:r>
                      <m:r>
                        <a:rPr lang="pl-P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l-P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dobra</m:t>
                      </m:r>
                      <m:r>
                        <a:rPr lang="pl-P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pl-P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kt</m:t>
                      </m:r>
                      <m:r>
                        <a:rPr lang="pl-P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sty m:val="p"/>
                        </m:rPr>
                        <a:rPr lang="pl-P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rego</m:t>
                      </m:r>
                      <m:r>
                        <a:rPr lang="pl-P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l-P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ilo</m:t>
                      </m:r>
                      <m:r>
                        <a:rPr lang="pl-P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ść </m:t>
                      </m:r>
                      <m:r>
                        <m:rPr>
                          <m:sty m:val="p"/>
                        </m:rPr>
                        <a:rPr lang="pl-P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odmierzona</m:t>
                      </m:r>
                      <m:r>
                        <a:rPr lang="pl-P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l-P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jest</m:t>
                      </m:r>
                      <m:r>
                        <a:rPr lang="pl-P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l-P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na</m:t>
                      </m:r>
                      <m:r>
                        <a:rPr lang="pl-P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l-P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osi</m:t>
                      </m:r>
                      <m:r>
                        <a:rPr lang="pl-P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pl-PL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poziomej</m:t>
                      </m:r>
                    </m:oMath>
                  </m:oMathPara>
                </a14:m>
                <a:endParaRPr lang="pl-PL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l-PL" i="1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ar-AE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ar-AE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ar-AE" dirty="0">
                    <a:latin typeface="Cambria Math" panose="02040503050406030204" pitchFamily="18" charset="0"/>
                  </a:rPr>
                  <a:t> </a:t>
                </a:r>
                <a:r>
                  <a:rPr lang="pl-PL" dirty="0" err="1">
                    <a:latin typeface="Cambria Math" panose="02040503050406030204" pitchFamily="18" charset="0"/>
                  </a:rPr>
                  <a:t>cena</a:t>
                </a:r>
                <a:r>
                  <a:rPr lang="pl-PL" dirty="0">
                    <a:latin typeface="Cambria Math" panose="02040503050406030204" pitchFamily="18" charset="0"/>
                  </a:rPr>
                  <a:t> dobra, </a:t>
                </a:r>
                <a:r>
                  <a:rPr lang="pl-PL" dirty="0" err="1">
                    <a:latin typeface="Cambria Math" panose="02040503050406030204" pitchFamily="18" charset="0"/>
                  </a:rPr>
                  <a:t>którego</a:t>
                </a:r>
                <a:r>
                  <a:rPr lang="pl-PL" dirty="0">
                    <a:latin typeface="Cambria Math" panose="02040503050406030204" pitchFamily="18" charset="0"/>
                  </a:rPr>
                  <a:t> </a:t>
                </a:r>
                <a:r>
                  <a:rPr lang="pl-PL" dirty="0" err="1">
                    <a:latin typeface="Cambria Math" panose="02040503050406030204" pitchFamily="18" charset="0"/>
                  </a:rPr>
                  <a:t>ilość</a:t>
                </a:r>
                <a:r>
                  <a:rPr lang="pl-PL" dirty="0">
                    <a:latin typeface="Cambria Math" panose="02040503050406030204" pitchFamily="18" charset="0"/>
                  </a:rPr>
                  <a:t>  </a:t>
                </a:r>
                <a:r>
                  <a:rPr lang="pl-PL" dirty="0" err="1">
                    <a:latin typeface="Cambria Math" panose="02040503050406030204" pitchFamily="18" charset="0"/>
                  </a:rPr>
                  <a:t>odmierzona</a:t>
                </a:r>
                <a:r>
                  <a:rPr lang="pl-PL" dirty="0">
                    <a:latin typeface="Cambria Math" panose="02040503050406030204" pitchFamily="18" charset="0"/>
                  </a:rPr>
                  <a:t> jest </a:t>
                </a:r>
                <a:r>
                  <a:rPr lang="pl-PL" dirty="0" err="1">
                    <a:latin typeface="Cambria Math" panose="02040503050406030204" pitchFamily="18" charset="0"/>
                  </a:rPr>
                  <a:t>na</a:t>
                </a:r>
                <a:r>
                  <a:rPr lang="pl-PL" dirty="0">
                    <a:latin typeface="Cambria Math" panose="02040503050406030204" pitchFamily="18" charset="0"/>
                  </a:rPr>
                  <a:t> </a:t>
                </a:r>
                <a:r>
                  <a:rPr lang="pl-PL" dirty="0" err="1">
                    <a:latin typeface="Cambria Math" panose="02040503050406030204" pitchFamily="18" charset="0"/>
                  </a:rPr>
                  <a:t>osi</a:t>
                </a:r>
                <a:r>
                  <a:rPr lang="pl-PL" dirty="0">
                    <a:latin typeface="Cambria Math" panose="02040503050406030204" pitchFamily="18" charset="0"/>
                  </a:rPr>
                  <a:t> </a:t>
                </a:r>
                <a:r>
                  <a:rPr lang="pl-PL" dirty="0" err="1">
                    <a:latin typeface="Cambria Math" panose="02040503050406030204" pitchFamily="18" charset="0"/>
                  </a:rPr>
                  <a:t>pionowej</a:t>
                </a:r>
                <a:endParaRPr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0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927" y="5152490"/>
                <a:ext cx="6338528" cy="945259"/>
              </a:xfrm>
              <a:prstGeom prst="rect">
                <a:avLst/>
              </a:prstGeom>
              <a:blipFill>
                <a:blip r:embed="rId6"/>
                <a:stretch>
                  <a:fillRect l="-1538" t="-3226" r="-673" b="-774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ytuł 1"/>
          <p:cNvSpPr txBox="1"/>
          <p:nvPr/>
        </p:nvSpPr>
        <p:spPr>
          <a:xfrm>
            <a:off x="432098" y="1412775"/>
            <a:ext cx="8279804" cy="4782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r>
              <a:rPr dirty="0" err="1"/>
              <a:t>Linia</a:t>
            </a:r>
            <a:r>
              <a:rPr dirty="0"/>
              <a:t> </a:t>
            </a:r>
            <a:r>
              <a:rPr dirty="0" err="1"/>
              <a:t>budżetowa</a:t>
            </a:r>
            <a:r>
              <a:rPr lang="pl-PL" dirty="0"/>
              <a:t> a zmiany dochodu</a:t>
            </a:r>
            <a:endParaRPr dirty="0"/>
          </a:p>
        </p:txBody>
      </p:sp>
      <p:sp>
        <p:nvSpPr>
          <p:cNvPr id="203" name="Tytuł 1"/>
          <p:cNvSpPr txBox="1"/>
          <p:nvPr/>
        </p:nvSpPr>
        <p:spPr>
          <a:xfrm>
            <a:off x="1979711" y="260647"/>
            <a:ext cx="5328594" cy="1139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lnSpcReduction="10000"/>
          </a:bodyPr>
          <a:lstStyle>
            <a:lvl1pPr defTabSz="749808">
              <a:defRPr sz="3607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204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pole tekstowe 1"/>
          <p:cNvSpPr txBox="1"/>
          <p:nvPr/>
        </p:nvSpPr>
        <p:spPr>
          <a:xfrm>
            <a:off x="2104888" y="249708"/>
            <a:ext cx="547260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329DFB1-3A50-4E46-9C29-A1F1B87E14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66" t="27596" r="29490" b="16168"/>
          <a:stretch/>
        </p:blipFill>
        <p:spPr>
          <a:xfrm>
            <a:off x="1698175" y="2146034"/>
            <a:ext cx="5505060" cy="412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3096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ytuł 1"/>
          <p:cNvSpPr txBox="1"/>
          <p:nvPr/>
        </p:nvSpPr>
        <p:spPr>
          <a:xfrm>
            <a:off x="432098" y="1412775"/>
            <a:ext cx="8279804" cy="4782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r>
              <a:rPr dirty="0" err="1"/>
              <a:t>Linia</a:t>
            </a:r>
            <a:r>
              <a:rPr dirty="0"/>
              <a:t> </a:t>
            </a:r>
            <a:r>
              <a:rPr dirty="0" err="1"/>
              <a:t>budżetowa</a:t>
            </a:r>
            <a:r>
              <a:rPr lang="pl-PL" dirty="0"/>
              <a:t> a zmiany cen</a:t>
            </a:r>
            <a:endParaRPr dirty="0"/>
          </a:p>
        </p:txBody>
      </p:sp>
      <p:sp>
        <p:nvSpPr>
          <p:cNvPr id="203" name="Tytuł 1"/>
          <p:cNvSpPr txBox="1"/>
          <p:nvPr/>
        </p:nvSpPr>
        <p:spPr>
          <a:xfrm>
            <a:off x="1979711" y="260647"/>
            <a:ext cx="5328594" cy="1139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>
            <a:lvl1pPr defTabSz="749808">
              <a:defRPr sz="3607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204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pole tekstowe 1"/>
          <p:cNvSpPr txBox="1"/>
          <p:nvPr/>
        </p:nvSpPr>
        <p:spPr>
          <a:xfrm>
            <a:off x="2104888" y="249708"/>
            <a:ext cx="547260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96E682-8AC2-4233-AF7D-88EFAF39B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8" y="2034074"/>
            <a:ext cx="8957388" cy="427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67585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ytuł 1"/>
          <p:cNvSpPr txBox="1"/>
          <p:nvPr/>
        </p:nvSpPr>
        <p:spPr>
          <a:xfrm>
            <a:off x="432098" y="1799401"/>
            <a:ext cx="8279804" cy="446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 defTabSz="795527">
              <a:lnSpc>
                <a:spcPct val="90000"/>
              </a:lnSpc>
              <a:defRPr sz="2436" b="1">
                <a:solidFill>
                  <a:srgbClr val="FF0000"/>
                </a:solidFill>
              </a:defRPr>
            </a:pPr>
            <a:r>
              <a:rPr dirty="0" err="1"/>
              <a:t>Użyteczność</a:t>
            </a:r>
            <a:r>
              <a:rPr dirty="0"/>
              <a:t> </a:t>
            </a:r>
            <a:r>
              <a:rPr dirty="0" err="1"/>
              <a:t>dóbr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usług</a:t>
            </a:r>
            <a:endParaRPr dirty="0"/>
          </a:p>
          <a:p>
            <a:pPr algn="ctr" defTabSz="795527">
              <a:lnSpc>
                <a:spcPct val="90000"/>
              </a:lnSpc>
              <a:defRPr sz="2436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algn="just" defTabSz="795527">
              <a:lnSpc>
                <a:spcPct val="90000"/>
              </a:lnSpc>
              <a:defRPr sz="2088" b="1"/>
            </a:pPr>
            <a:r>
              <a:rPr dirty="0" err="1"/>
              <a:t>Podstawowym</a:t>
            </a:r>
            <a:r>
              <a:rPr dirty="0"/>
              <a:t> </a:t>
            </a:r>
            <a:r>
              <a:rPr dirty="0" err="1"/>
              <a:t>celem</a:t>
            </a:r>
            <a:r>
              <a:rPr dirty="0"/>
              <a:t> </a:t>
            </a:r>
            <a:r>
              <a:rPr dirty="0" err="1"/>
              <a:t>działalności</a:t>
            </a:r>
            <a:r>
              <a:rPr dirty="0"/>
              <a:t>  </a:t>
            </a:r>
            <a:r>
              <a:rPr dirty="0" err="1"/>
              <a:t>konsumenta</a:t>
            </a:r>
            <a:r>
              <a:rPr dirty="0"/>
              <a:t> jest </a:t>
            </a:r>
            <a:r>
              <a:rPr dirty="0" err="1"/>
              <a:t>maksymalne</a:t>
            </a:r>
            <a:r>
              <a:rPr dirty="0"/>
              <a:t> </a:t>
            </a:r>
            <a:r>
              <a:rPr dirty="0" err="1"/>
              <a:t>zaspokojenie</a:t>
            </a:r>
            <a:r>
              <a:rPr dirty="0"/>
              <a:t> </a:t>
            </a:r>
            <a:r>
              <a:rPr dirty="0" err="1"/>
              <a:t>potrzeb</a:t>
            </a:r>
            <a:r>
              <a:rPr dirty="0"/>
              <a:t>. </a:t>
            </a:r>
          </a:p>
          <a:p>
            <a:pPr algn="just" defTabSz="795527">
              <a:lnSpc>
                <a:spcPct val="90000"/>
              </a:lnSpc>
              <a:defRPr sz="2088" b="1"/>
            </a:pPr>
            <a:endParaRPr dirty="0"/>
          </a:p>
          <a:p>
            <a:pPr marL="298322" indent="-298322" algn="just" defTabSz="795527">
              <a:lnSpc>
                <a:spcPct val="90000"/>
              </a:lnSpc>
              <a:buSzPct val="100000"/>
              <a:buFont typeface="Arial"/>
              <a:buChar char="•"/>
              <a:defRPr sz="2088"/>
            </a:pPr>
            <a:r>
              <a:rPr dirty="0" err="1"/>
              <a:t>Miarą</a:t>
            </a:r>
            <a:r>
              <a:rPr dirty="0"/>
              <a:t> </a:t>
            </a:r>
            <a:r>
              <a:rPr dirty="0" err="1"/>
              <a:t>stopnia</a:t>
            </a:r>
            <a:r>
              <a:rPr dirty="0"/>
              <a:t> </a:t>
            </a:r>
            <a:r>
              <a:rPr dirty="0" err="1"/>
              <a:t>zaspokojenia</a:t>
            </a:r>
            <a:r>
              <a:rPr dirty="0"/>
              <a:t> </a:t>
            </a:r>
            <a:r>
              <a:rPr dirty="0" err="1"/>
              <a:t>potrzeb</a:t>
            </a:r>
            <a:r>
              <a:rPr dirty="0"/>
              <a:t> jest </a:t>
            </a:r>
            <a:r>
              <a:rPr dirty="0" err="1">
                <a:solidFill>
                  <a:srgbClr val="FF0000"/>
                </a:solidFill>
              </a:rPr>
              <a:t>użyteczność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dóbr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i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usług</a:t>
            </a:r>
            <a:r>
              <a:rPr dirty="0"/>
              <a:t>, </a:t>
            </a:r>
            <a:r>
              <a:rPr dirty="0" err="1"/>
              <a:t>czyli</a:t>
            </a:r>
            <a:r>
              <a:rPr dirty="0"/>
              <a:t> </a:t>
            </a:r>
            <a:r>
              <a:rPr b="1" dirty="0" err="1"/>
              <a:t>subiektywna</a:t>
            </a:r>
            <a:r>
              <a:rPr b="1" dirty="0"/>
              <a:t> </a:t>
            </a:r>
            <a:r>
              <a:rPr b="1" dirty="0" err="1"/>
              <a:t>przyjemność</a:t>
            </a:r>
            <a:r>
              <a:rPr b="1" dirty="0"/>
              <a:t> </a:t>
            </a:r>
            <a:r>
              <a:rPr b="1" dirty="0" err="1"/>
              <a:t>wynikająca</a:t>
            </a:r>
            <a:r>
              <a:rPr b="1" dirty="0"/>
              <a:t> z ich </a:t>
            </a:r>
            <a:r>
              <a:rPr b="1" dirty="0" err="1"/>
              <a:t>konsumowania</a:t>
            </a:r>
            <a:r>
              <a:rPr dirty="0"/>
              <a:t>.</a:t>
            </a:r>
            <a:endParaRPr lang="pl-PL" dirty="0"/>
          </a:p>
          <a:p>
            <a:pPr marL="298322" indent="-298322" algn="just" defTabSz="795527">
              <a:lnSpc>
                <a:spcPct val="90000"/>
              </a:lnSpc>
              <a:buSzPct val="100000"/>
              <a:buFont typeface="Arial"/>
              <a:buChar char="•"/>
              <a:defRPr sz="2088"/>
            </a:pPr>
            <a:endParaRPr dirty="0"/>
          </a:p>
          <a:p>
            <a:pPr marL="298322" indent="-298322" algn="just" defTabSz="795527">
              <a:lnSpc>
                <a:spcPct val="90000"/>
              </a:lnSpc>
              <a:buSzPct val="100000"/>
              <a:buFont typeface="Arial"/>
              <a:buChar char="•"/>
              <a:defRPr sz="2088"/>
            </a:pPr>
            <a:r>
              <a:rPr dirty="0" err="1"/>
              <a:t>Użyteczność</a:t>
            </a:r>
            <a:r>
              <a:rPr dirty="0"/>
              <a:t> jest </a:t>
            </a:r>
            <a:r>
              <a:rPr dirty="0" err="1"/>
              <a:t>zatem</a:t>
            </a:r>
            <a:r>
              <a:rPr dirty="0"/>
              <a:t> </a:t>
            </a:r>
            <a:r>
              <a:rPr dirty="0" err="1"/>
              <a:t>sumą</a:t>
            </a:r>
            <a:r>
              <a:rPr dirty="0"/>
              <a:t> </a:t>
            </a:r>
            <a:r>
              <a:rPr dirty="0" err="1"/>
              <a:t>zadowolenia</a:t>
            </a:r>
            <a:r>
              <a:rPr dirty="0"/>
              <a:t> (</a:t>
            </a:r>
            <a:r>
              <a:rPr b="1" dirty="0" err="1"/>
              <a:t>satysfakcji</a:t>
            </a:r>
            <a:r>
              <a:rPr b="1" dirty="0"/>
              <a:t>), </a:t>
            </a:r>
            <a:r>
              <a:rPr b="1" dirty="0" err="1"/>
              <a:t>jaką</a:t>
            </a:r>
            <a:r>
              <a:rPr b="1" dirty="0"/>
              <a:t> </a:t>
            </a:r>
            <a:r>
              <a:rPr b="1" dirty="0" err="1"/>
              <a:t>czerpie</a:t>
            </a:r>
            <a:r>
              <a:rPr b="1" dirty="0"/>
              <a:t> </a:t>
            </a:r>
            <a:r>
              <a:rPr b="1" dirty="0" err="1"/>
              <a:t>indywidualny</a:t>
            </a:r>
            <a:r>
              <a:rPr b="1" dirty="0"/>
              <a:t> </a:t>
            </a:r>
            <a:r>
              <a:rPr b="1" dirty="0" err="1"/>
              <a:t>konsument</a:t>
            </a:r>
            <a:r>
              <a:rPr b="1" dirty="0"/>
              <a:t> z </a:t>
            </a:r>
            <a:r>
              <a:rPr b="1" dirty="0" err="1"/>
              <a:t>konsumowania</a:t>
            </a:r>
            <a:r>
              <a:rPr b="1" dirty="0"/>
              <a:t> </a:t>
            </a:r>
            <a:r>
              <a:rPr b="1" dirty="0" err="1"/>
              <a:t>lub</a:t>
            </a:r>
            <a:r>
              <a:rPr b="1" dirty="0"/>
              <a:t> </a:t>
            </a:r>
            <a:r>
              <a:rPr b="1" dirty="0" err="1"/>
              <a:t>posiadania</a:t>
            </a:r>
            <a:r>
              <a:rPr b="1" dirty="0"/>
              <a:t> </a:t>
            </a:r>
            <a:r>
              <a:rPr b="1" dirty="0" err="1"/>
              <a:t>danego</a:t>
            </a:r>
            <a:r>
              <a:rPr b="1" dirty="0"/>
              <a:t> dobra</a:t>
            </a:r>
            <a:r>
              <a:rPr dirty="0"/>
              <a:t>.</a:t>
            </a:r>
            <a:endParaRPr lang="pl-PL" dirty="0"/>
          </a:p>
        </p:txBody>
      </p:sp>
      <p:sp>
        <p:nvSpPr>
          <p:cNvPr id="214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215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pole tekstowe 1"/>
          <p:cNvSpPr txBox="1"/>
          <p:nvPr/>
        </p:nvSpPr>
        <p:spPr>
          <a:xfrm>
            <a:off x="1992675" y="251401"/>
            <a:ext cx="5472608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ytuł 1"/>
          <p:cNvSpPr txBox="1"/>
          <p:nvPr/>
        </p:nvSpPr>
        <p:spPr>
          <a:xfrm>
            <a:off x="432098" y="1196751"/>
            <a:ext cx="8279804" cy="446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</a:defRPr>
            </a:pPr>
            <a:r>
              <a:rPr lang="pl-PL" dirty="0"/>
              <a:t>Użyteczność dóbr i usług</a:t>
            </a:r>
          </a:p>
          <a:p>
            <a:pPr algn="ctr" defTabSz="768095">
              <a:defRPr sz="2351" b="1">
                <a:solidFill>
                  <a:srgbClr val="FF0000"/>
                </a:solidFill>
              </a:defRPr>
            </a:pPr>
            <a:endParaRPr dirty="0"/>
          </a:p>
          <a:p>
            <a:pPr algn="just" defTabSz="768095">
              <a:defRPr sz="2016" b="1"/>
            </a:pPr>
            <a:r>
              <a:rPr dirty="0" err="1"/>
              <a:t>Użyteczność</a:t>
            </a:r>
            <a:r>
              <a:rPr dirty="0"/>
              <a:t> to </a:t>
            </a:r>
            <a:r>
              <a:rPr dirty="0" err="1"/>
              <a:t>poziom</a:t>
            </a:r>
            <a:r>
              <a:rPr dirty="0"/>
              <a:t> </a:t>
            </a:r>
            <a:r>
              <a:rPr dirty="0" err="1"/>
              <a:t>satysfakcji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zadowolenia</a:t>
            </a:r>
            <a:r>
              <a:rPr dirty="0"/>
              <a:t>. </a:t>
            </a:r>
            <a:r>
              <a:rPr dirty="0" err="1"/>
              <a:t>Użyteczność</a:t>
            </a:r>
            <a:r>
              <a:rPr dirty="0"/>
              <a:t> </a:t>
            </a:r>
            <a:r>
              <a:rPr dirty="0" err="1"/>
              <a:t>przynosi</a:t>
            </a:r>
            <a:r>
              <a:rPr dirty="0"/>
              <a:t> </a:t>
            </a:r>
            <a:r>
              <a:rPr dirty="0" err="1"/>
              <a:t>użycie</a:t>
            </a:r>
            <a:r>
              <a:rPr dirty="0"/>
              <a:t> </a:t>
            </a:r>
            <a:r>
              <a:rPr dirty="0" err="1"/>
              <a:t>pewnych</a:t>
            </a:r>
            <a:r>
              <a:rPr dirty="0"/>
              <a:t> </a:t>
            </a:r>
            <a:r>
              <a:rPr dirty="0" err="1"/>
              <a:t>dóbr</a:t>
            </a:r>
            <a:r>
              <a:rPr dirty="0"/>
              <a:t> w </a:t>
            </a:r>
            <a:r>
              <a:rPr dirty="0" err="1"/>
              <a:t>określonych</a:t>
            </a:r>
            <a:r>
              <a:rPr dirty="0"/>
              <a:t> </a:t>
            </a:r>
            <a:r>
              <a:rPr dirty="0" err="1"/>
              <a:t>ilościach</a:t>
            </a:r>
            <a:r>
              <a:rPr dirty="0"/>
              <a:t> (</a:t>
            </a:r>
            <a:r>
              <a:rPr dirty="0" err="1"/>
              <a:t>konsument</a:t>
            </a:r>
            <a:r>
              <a:rPr dirty="0"/>
              <a:t> </a:t>
            </a:r>
            <a:r>
              <a:rPr dirty="0" err="1"/>
              <a:t>wie</a:t>
            </a:r>
            <a:r>
              <a:rPr dirty="0"/>
              <a:t> </a:t>
            </a:r>
            <a:r>
              <a:rPr dirty="0" err="1"/>
              <a:t>jakich</a:t>
            </a:r>
            <a:r>
              <a:rPr dirty="0"/>
              <a:t>).</a:t>
            </a:r>
          </a:p>
          <a:p>
            <a:pPr algn="just" defTabSz="768095">
              <a:defRPr sz="2016" b="1"/>
            </a:pPr>
            <a:endParaRPr sz="1200" dirty="0"/>
          </a:p>
          <a:p>
            <a:pPr marL="288035" indent="-288035" defTabSz="768095">
              <a:buSzPct val="100000"/>
              <a:buFont typeface="Arial"/>
              <a:buChar char="•"/>
              <a:defRPr sz="1679" b="1"/>
            </a:pPr>
            <a:r>
              <a:rPr sz="2000" dirty="0" err="1"/>
              <a:t>użyteczność</a:t>
            </a:r>
            <a:r>
              <a:rPr sz="2000" dirty="0"/>
              <a:t> </a:t>
            </a:r>
            <a:r>
              <a:rPr sz="2000" dirty="0" err="1"/>
              <a:t>całkowita</a:t>
            </a:r>
            <a:r>
              <a:rPr sz="2000" b="0" dirty="0"/>
              <a:t> </a:t>
            </a:r>
            <a:r>
              <a:rPr sz="2000" dirty="0"/>
              <a:t>(</a:t>
            </a:r>
            <a:r>
              <a:rPr sz="2000" dirty="0" err="1"/>
              <a:t>Uc</a:t>
            </a:r>
            <a:r>
              <a:rPr sz="2000" dirty="0"/>
              <a:t>) </a:t>
            </a:r>
            <a:r>
              <a:rPr sz="2000" b="0" dirty="0"/>
              <a:t>– </a:t>
            </a:r>
            <a:r>
              <a:rPr sz="2000" b="0" dirty="0" err="1"/>
              <a:t>całkowite</a:t>
            </a:r>
            <a:r>
              <a:rPr sz="2000" b="0" dirty="0"/>
              <a:t> </a:t>
            </a:r>
            <a:r>
              <a:rPr sz="2000" b="0" dirty="0" err="1"/>
              <a:t>zadowolenie</a:t>
            </a:r>
            <a:r>
              <a:rPr sz="2000" b="0" dirty="0"/>
              <a:t> z </a:t>
            </a:r>
            <a:r>
              <a:rPr sz="2000" b="0" dirty="0" err="1"/>
              <a:t>korzystania</a:t>
            </a:r>
            <a:r>
              <a:rPr sz="2000" b="0" dirty="0"/>
              <a:t> z </a:t>
            </a:r>
            <a:r>
              <a:rPr sz="2000" b="0" dirty="0" err="1"/>
              <a:t>pewnej</a:t>
            </a:r>
            <a:r>
              <a:rPr sz="2000" b="0" dirty="0"/>
              <a:t> </a:t>
            </a:r>
            <a:r>
              <a:rPr sz="2000" b="0" dirty="0" err="1"/>
              <a:t>ilości</a:t>
            </a:r>
            <a:r>
              <a:rPr sz="2000" b="0" dirty="0"/>
              <a:t> dobra.  </a:t>
            </a:r>
            <a:r>
              <a:rPr sz="2000" b="1" dirty="0" err="1"/>
              <a:t>Użyteczność</a:t>
            </a:r>
            <a:r>
              <a:rPr sz="2000" b="1" dirty="0"/>
              <a:t> </a:t>
            </a:r>
            <a:r>
              <a:rPr sz="2000" b="1" dirty="0" err="1"/>
              <a:t>całkowita</a:t>
            </a:r>
            <a:r>
              <a:rPr sz="2000" b="1" dirty="0"/>
              <a:t> </a:t>
            </a:r>
            <a:r>
              <a:rPr sz="2000" b="1" dirty="0" err="1"/>
              <a:t>wzrasta</a:t>
            </a:r>
            <a:r>
              <a:rPr sz="2000" b="1" dirty="0"/>
              <a:t> </a:t>
            </a:r>
            <a:r>
              <a:rPr sz="2000" b="1" dirty="0" err="1"/>
              <a:t>przez</a:t>
            </a:r>
            <a:r>
              <a:rPr sz="2000" b="1" dirty="0"/>
              <a:t> </a:t>
            </a:r>
            <a:r>
              <a:rPr sz="2000" b="1" dirty="0" err="1"/>
              <a:t>cały</a:t>
            </a:r>
            <a:r>
              <a:rPr sz="2000" b="1" dirty="0"/>
              <a:t> </a:t>
            </a:r>
            <a:r>
              <a:rPr sz="2000" b="1" dirty="0" err="1"/>
              <a:t>czas</a:t>
            </a:r>
            <a:r>
              <a:rPr sz="2000" b="1" dirty="0"/>
              <a:t> </a:t>
            </a:r>
            <a:r>
              <a:rPr sz="2000" b="1" dirty="0" err="1"/>
              <a:t>konsumpcji</a:t>
            </a:r>
            <a:r>
              <a:rPr sz="2000" b="1" dirty="0"/>
              <a:t>, </a:t>
            </a:r>
            <a:r>
              <a:rPr sz="2000" b="1" dirty="0" err="1"/>
              <a:t>aż</a:t>
            </a:r>
            <a:r>
              <a:rPr sz="2000" b="1" dirty="0"/>
              <a:t> do </a:t>
            </a:r>
            <a:r>
              <a:rPr sz="2000" b="1" dirty="0" err="1"/>
              <a:t>przesycenia</a:t>
            </a:r>
            <a:r>
              <a:rPr sz="2000" b="1" dirty="0"/>
              <a:t>.  </a:t>
            </a:r>
            <a:r>
              <a:rPr sz="2000" b="0" dirty="0" err="1"/>
              <a:t>Użyteczność</a:t>
            </a:r>
            <a:r>
              <a:rPr sz="2000" b="0" dirty="0"/>
              <a:t> </a:t>
            </a:r>
            <a:r>
              <a:rPr sz="2000" b="0" dirty="0" err="1"/>
              <a:t>całkowita</a:t>
            </a:r>
            <a:r>
              <a:rPr sz="2000" b="0" dirty="0"/>
              <a:t> jest </a:t>
            </a:r>
            <a:r>
              <a:rPr sz="2000" b="0" dirty="0" err="1"/>
              <a:t>sumą</a:t>
            </a:r>
            <a:r>
              <a:rPr sz="2000" b="0" dirty="0"/>
              <a:t> </a:t>
            </a:r>
            <a:r>
              <a:rPr sz="2000" b="0" dirty="0" err="1"/>
              <a:t>użyteczności</a:t>
            </a:r>
            <a:r>
              <a:rPr sz="2000" b="0" dirty="0"/>
              <a:t> </a:t>
            </a:r>
            <a:r>
              <a:rPr sz="2000" b="0" dirty="0" err="1"/>
              <a:t>krańcowych</a:t>
            </a:r>
            <a:r>
              <a:rPr sz="2000" b="0" dirty="0"/>
              <a:t> </a:t>
            </a:r>
            <a:r>
              <a:rPr sz="2000" b="0" dirty="0" err="1"/>
              <a:t>wszystkich</a:t>
            </a:r>
            <a:r>
              <a:rPr sz="2000" b="0" dirty="0"/>
              <a:t> </a:t>
            </a:r>
            <a:r>
              <a:rPr sz="2000" b="0" dirty="0" err="1"/>
              <a:t>konsumowanych</a:t>
            </a:r>
            <a:r>
              <a:rPr sz="2000" b="0" dirty="0"/>
              <a:t> </a:t>
            </a:r>
            <a:r>
              <a:rPr sz="2000" b="0" dirty="0" err="1"/>
              <a:t>jednostek</a:t>
            </a:r>
            <a:r>
              <a:rPr sz="2000" b="0" dirty="0"/>
              <a:t>.</a:t>
            </a:r>
            <a:endParaRPr lang="pl-PL" sz="2000" b="0" dirty="0"/>
          </a:p>
          <a:p>
            <a:pPr marL="288035" indent="-288035" defTabSz="768095">
              <a:buSzPct val="100000"/>
              <a:buFont typeface="Arial"/>
              <a:buChar char="•"/>
              <a:defRPr sz="1679" b="1"/>
            </a:pPr>
            <a:endParaRPr sz="1200" b="0" dirty="0"/>
          </a:p>
          <a:p>
            <a:pPr marL="288035" indent="-288035" defTabSz="768095">
              <a:buSzPct val="100000"/>
              <a:buFont typeface="Arial"/>
              <a:buChar char="•"/>
              <a:defRPr sz="1679" b="1"/>
            </a:pPr>
            <a:r>
              <a:rPr sz="2000" dirty="0" err="1"/>
              <a:t>użyteczność</a:t>
            </a:r>
            <a:r>
              <a:rPr sz="2000" dirty="0"/>
              <a:t> </a:t>
            </a:r>
            <a:r>
              <a:rPr sz="2000" dirty="0" err="1"/>
              <a:t>krańcowa</a:t>
            </a:r>
            <a:r>
              <a:rPr sz="2000" dirty="0"/>
              <a:t> (</a:t>
            </a:r>
            <a:r>
              <a:rPr sz="2000" dirty="0" err="1"/>
              <a:t>Uk</a:t>
            </a:r>
            <a:r>
              <a:rPr sz="2000" dirty="0"/>
              <a:t>) </a:t>
            </a:r>
            <a:r>
              <a:rPr sz="2000" b="0" dirty="0"/>
              <a:t>– </a:t>
            </a:r>
            <a:r>
              <a:rPr sz="2000" b="0" dirty="0" err="1"/>
              <a:t>zmiana</a:t>
            </a:r>
            <a:r>
              <a:rPr sz="2000" b="0" dirty="0"/>
              <a:t> </a:t>
            </a:r>
            <a:r>
              <a:rPr sz="2000" b="0" dirty="0" err="1"/>
              <a:t>użyteczności</a:t>
            </a:r>
            <a:r>
              <a:rPr sz="2000" b="0" dirty="0"/>
              <a:t> </a:t>
            </a:r>
            <a:r>
              <a:rPr sz="2000" b="0" dirty="0" err="1"/>
              <a:t>całkowitej</a:t>
            </a:r>
            <a:r>
              <a:rPr sz="2000" b="0" dirty="0"/>
              <a:t> </a:t>
            </a:r>
            <a:r>
              <a:rPr sz="2000" b="0" dirty="0" err="1"/>
              <a:t>wynikająca</a:t>
            </a:r>
            <a:r>
              <a:rPr sz="2000" b="0" dirty="0"/>
              <a:t> </a:t>
            </a:r>
            <a:r>
              <a:rPr sz="2000" b="0" dirty="0" err="1"/>
              <a:t>ze</a:t>
            </a:r>
            <a:r>
              <a:rPr sz="2000" b="0" dirty="0"/>
              <a:t> </a:t>
            </a:r>
            <a:r>
              <a:rPr sz="2000" b="0" dirty="0" err="1"/>
              <a:t>zmiany</a:t>
            </a:r>
            <a:r>
              <a:rPr sz="2000" b="0" dirty="0"/>
              <a:t> </a:t>
            </a:r>
            <a:r>
              <a:rPr sz="2000" b="0" dirty="0" err="1"/>
              <a:t>spożycia</a:t>
            </a:r>
            <a:r>
              <a:rPr sz="2000" b="0" dirty="0"/>
              <a:t> dobra o </a:t>
            </a:r>
            <a:r>
              <a:rPr sz="2000" b="0" dirty="0" err="1"/>
              <a:t>kolejną</a:t>
            </a:r>
            <a:r>
              <a:rPr sz="2000" b="0" dirty="0"/>
              <a:t> </a:t>
            </a:r>
            <a:r>
              <a:rPr sz="2000" b="0" dirty="0" err="1"/>
              <a:t>jednostkę</a:t>
            </a:r>
            <a:r>
              <a:rPr sz="2000" b="0" dirty="0"/>
              <a:t> (</a:t>
            </a:r>
            <a:r>
              <a:rPr sz="2000" b="0" dirty="0" err="1"/>
              <a:t>użyteczność</a:t>
            </a:r>
            <a:r>
              <a:rPr sz="2000" b="0" dirty="0"/>
              <a:t> z </a:t>
            </a:r>
            <a:r>
              <a:rPr sz="2000" b="0" dirty="0" err="1"/>
              <a:t>konsumpcji</a:t>
            </a:r>
            <a:r>
              <a:rPr sz="2000" b="0" dirty="0"/>
              <a:t> </a:t>
            </a:r>
            <a:r>
              <a:rPr sz="2000" b="0" dirty="0" err="1"/>
              <a:t>kolejnej</a:t>
            </a:r>
            <a:r>
              <a:rPr sz="2000" b="0" dirty="0"/>
              <a:t> </a:t>
            </a:r>
            <a:r>
              <a:rPr sz="2000" b="0" dirty="0" err="1"/>
              <a:t>jednostki</a:t>
            </a:r>
            <a:r>
              <a:rPr sz="2000" b="0" dirty="0"/>
              <a:t>).  </a:t>
            </a:r>
          </a:p>
          <a:p>
            <a:pPr marL="288035" indent="-288035" algn="just" defTabSz="768095">
              <a:buSzPct val="100000"/>
              <a:buAutoNum type="arabicPeriod"/>
              <a:defRPr sz="1679" b="1">
                <a:latin typeface="Cambria"/>
                <a:ea typeface="Cambria"/>
                <a:cs typeface="Cambria"/>
                <a:sym typeface="Cambria"/>
              </a:defRPr>
            </a:pPr>
            <a:endParaRPr b="0" dirty="0"/>
          </a:p>
          <a:p>
            <a:pPr marL="288035" indent="-288035" algn="just" defTabSz="768095">
              <a:buSzPct val="100000"/>
              <a:buAutoNum type="arabicPeriod" startAt="2"/>
              <a:defRPr sz="1679" b="1">
                <a:latin typeface="Cambria"/>
                <a:ea typeface="Cambria"/>
                <a:cs typeface="Cambria"/>
                <a:sym typeface="Cambria"/>
              </a:defRPr>
            </a:pPr>
            <a:endParaRPr b="0" dirty="0"/>
          </a:p>
        </p:txBody>
      </p:sp>
      <p:sp>
        <p:nvSpPr>
          <p:cNvPr id="226" name="Tytuł 1"/>
          <p:cNvSpPr txBox="1"/>
          <p:nvPr/>
        </p:nvSpPr>
        <p:spPr>
          <a:xfrm>
            <a:off x="4743575" y="260647"/>
            <a:ext cx="5328593" cy="1014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lnSpcReduction="10000"/>
          </a:bodyPr>
          <a:lstStyle>
            <a:lvl1pPr defTabSz="685800">
              <a:defRPr sz="33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227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Text Box 5"/>
          <p:cNvSpPr txBox="1"/>
          <p:nvPr/>
        </p:nvSpPr>
        <p:spPr>
          <a:xfrm>
            <a:off x="2007517" y="5154452"/>
            <a:ext cx="5472114" cy="79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Uk</a:t>
            </a:r>
            <a:r>
              <a:rPr dirty="0"/>
              <a:t> = </a:t>
            </a:r>
            <a:r>
              <a:rPr dirty="0" err="1"/>
              <a:t>ΔUc</a:t>
            </a:r>
            <a:r>
              <a:rPr dirty="0"/>
              <a:t>/</a:t>
            </a:r>
            <a:r>
              <a:rPr dirty="0" err="1"/>
              <a:t>Δq</a:t>
            </a:r>
            <a:endParaRPr dirty="0"/>
          </a:p>
          <a:p>
            <a:pPr algn="ctr"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Gdzie</a:t>
            </a:r>
            <a:r>
              <a:rPr dirty="0"/>
              <a:t>: q – </a:t>
            </a:r>
            <a:r>
              <a:rPr dirty="0" err="1"/>
              <a:t>liczba</a:t>
            </a:r>
            <a:r>
              <a:rPr dirty="0"/>
              <a:t> </a:t>
            </a:r>
            <a:r>
              <a:rPr dirty="0" err="1"/>
              <a:t>jednostek</a:t>
            </a:r>
            <a:r>
              <a:rPr dirty="0"/>
              <a:t> dobra</a:t>
            </a:r>
          </a:p>
        </p:txBody>
      </p:sp>
      <p:sp>
        <p:nvSpPr>
          <p:cNvPr id="230" name="Rectangle 2"/>
          <p:cNvSpPr/>
          <p:nvPr/>
        </p:nvSpPr>
        <p:spPr>
          <a:xfrm>
            <a:off x="2211885" y="5163783"/>
            <a:ext cx="5283896" cy="858122"/>
          </a:xfrm>
          <a:prstGeom prst="rect">
            <a:avLst/>
          </a:prstGeom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700" dirty="0"/>
          </a:p>
        </p:txBody>
      </p:sp>
      <p:sp>
        <p:nvSpPr>
          <p:cNvPr id="231" name="pole tekstowe 1"/>
          <p:cNvSpPr txBox="1"/>
          <p:nvPr/>
        </p:nvSpPr>
        <p:spPr>
          <a:xfrm>
            <a:off x="2045327" y="198748"/>
            <a:ext cx="5472609" cy="88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TEORIA WYBORU KONSUMENTA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ytuł 1"/>
          <p:cNvSpPr txBox="1"/>
          <p:nvPr/>
        </p:nvSpPr>
        <p:spPr>
          <a:xfrm>
            <a:off x="432098" y="1196751"/>
            <a:ext cx="8279804" cy="446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</a:defRPr>
            </a:pPr>
            <a:r>
              <a:rPr lang="pl-PL" dirty="0"/>
              <a:t>Użyteczność całkowita i krańcowa</a:t>
            </a:r>
          </a:p>
          <a:p>
            <a:pPr marL="342900" indent="-342900" algn="just">
              <a:buSzPct val="100000"/>
              <a:buAutoNum type="arabicPeriod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 startAt="2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</p:txBody>
      </p:sp>
      <p:sp>
        <p:nvSpPr>
          <p:cNvPr id="234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235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pole tekstowe 1"/>
          <p:cNvSpPr txBox="1"/>
          <p:nvPr/>
        </p:nvSpPr>
        <p:spPr>
          <a:xfrm>
            <a:off x="2150633" y="225074"/>
            <a:ext cx="5472608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  <p:sp>
        <p:nvSpPr>
          <p:cNvPr id="238" name="Text Box 5"/>
          <p:cNvSpPr txBox="1"/>
          <p:nvPr/>
        </p:nvSpPr>
        <p:spPr>
          <a:xfrm>
            <a:off x="2074851" y="1835779"/>
            <a:ext cx="5472113" cy="792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t>Uk = ΔUc/Δq</a:t>
            </a:r>
          </a:p>
          <a:p>
            <a:pPr algn="ctr">
              <a:defRPr sz="2400" b="1">
                <a:latin typeface="Arial"/>
                <a:ea typeface="Arial"/>
                <a:cs typeface="Arial"/>
                <a:sym typeface="Arial"/>
              </a:defRPr>
            </a:pPr>
            <a:r>
              <a:t>Gdzie: q – liczba jednostek dobra</a:t>
            </a:r>
          </a:p>
        </p:txBody>
      </p:sp>
      <p:sp>
        <p:nvSpPr>
          <p:cNvPr id="239" name="Rectangle 2"/>
          <p:cNvSpPr/>
          <p:nvPr/>
        </p:nvSpPr>
        <p:spPr>
          <a:xfrm>
            <a:off x="2168961" y="1847811"/>
            <a:ext cx="5283895" cy="858122"/>
          </a:xfrm>
          <a:prstGeom prst="rect">
            <a:avLst/>
          </a:prstGeom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40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624" y="2850628"/>
            <a:ext cx="6198846" cy="35517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ytuł 1"/>
          <p:cNvSpPr txBox="1"/>
          <p:nvPr/>
        </p:nvSpPr>
        <p:spPr>
          <a:xfrm>
            <a:off x="432098" y="1773046"/>
            <a:ext cx="8279804" cy="446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</a:defRPr>
            </a:pPr>
            <a:r>
              <a:rPr lang="pl-PL" sz="2400" dirty="0"/>
              <a:t>I Prawo Gossena</a:t>
            </a:r>
          </a:p>
          <a:p>
            <a:pPr algn="ctr">
              <a:defRPr sz="2800" b="1">
                <a:solidFill>
                  <a:srgbClr val="FF0000"/>
                </a:solidFill>
              </a:defRPr>
            </a:pPr>
            <a:endParaRPr lang="pl-PL" sz="1600" dirty="0">
              <a:solidFill>
                <a:schemeClr val="tx1"/>
              </a:solidFill>
            </a:endParaRPr>
          </a:p>
          <a:p>
            <a:pPr algn="ctr">
              <a:defRPr sz="2800" b="1">
                <a:solidFill>
                  <a:srgbClr val="FF0000"/>
                </a:solidFill>
              </a:defRPr>
            </a:pPr>
            <a:r>
              <a:rPr lang="pl-PL" sz="2400" dirty="0">
                <a:solidFill>
                  <a:schemeClr val="tx1"/>
                </a:solidFill>
              </a:rPr>
              <a:t>Prawo malejącej użyteczności krańcowej</a:t>
            </a:r>
            <a:endParaRPr sz="2400" dirty="0">
              <a:solidFill>
                <a:schemeClr val="tx1"/>
              </a:solidFill>
            </a:endParaRPr>
          </a:p>
          <a:p>
            <a:pPr algn="just">
              <a:defRPr sz="24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285750" indent="-285750" algn="just">
              <a:buSzPct val="100000"/>
              <a:buFont typeface="Arial"/>
              <a:buChar char="•"/>
              <a:defRPr sz="2400"/>
            </a:pPr>
            <a:r>
              <a:rPr dirty="0" err="1"/>
              <a:t>Wraz</a:t>
            </a:r>
            <a:r>
              <a:rPr dirty="0"/>
              <a:t> </a:t>
            </a:r>
            <a:r>
              <a:rPr dirty="0" err="1"/>
              <a:t>ze</a:t>
            </a:r>
            <a:r>
              <a:rPr dirty="0"/>
              <a:t> </a:t>
            </a:r>
            <a:r>
              <a:rPr dirty="0" err="1"/>
              <a:t>wzrostem</a:t>
            </a:r>
            <a:r>
              <a:rPr dirty="0"/>
              <a:t> </a:t>
            </a:r>
            <a:r>
              <a:rPr dirty="0" err="1"/>
              <a:t>konsumowanej</a:t>
            </a:r>
            <a:r>
              <a:rPr dirty="0"/>
              <a:t> </a:t>
            </a:r>
            <a:r>
              <a:rPr dirty="0" err="1"/>
              <a:t>ilości</a:t>
            </a:r>
            <a:r>
              <a:rPr dirty="0"/>
              <a:t> dobra, </a:t>
            </a:r>
            <a:r>
              <a:rPr dirty="0" err="1"/>
              <a:t>jego</a:t>
            </a:r>
            <a:r>
              <a:rPr dirty="0"/>
              <a:t> </a:t>
            </a:r>
            <a:r>
              <a:rPr dirty="0" err="1"/>
              <a:t>krańcowa</a:t>
            </a:r>
            <a:r>
              <a:rPr dirty="0"/>
              <a:t> </a:t>
            </a:r>
            <a:r>
              <a:rPr dirty="0" err="1"/>
              <a:t>użyteczność</a:t>
            </a:r>
            <a:r>
              <a:rPr dirty="0"/>
              <a:t> ma </a:t>
            </a:r>
            <a:r>
              <a:rPr dirty="0" err="1"/>
              <a:t>tendencję</a:t>
            </a:r>
            <a:r>
              <a:rPr dirty="0"/>
              <a:t> do </a:t>
            </a:r>
            <a:r>
              <a:rPr dirty="0" err="1"/>
              <a:t>zmniejszania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. </a:t>
            </a:r>
            <a:r>
              <a:rPr b="1" dirty="0"/>
              <a:t>Z </a:t>
            </a:r>
            <a:r>
              <a:rPr b="1" dirty="0" err="1"/>
              <a:t>reguły</a:t>
            </a:r>
            <a:r>
              <a:rPr b="1" dirty="0"/>
              <a:t> </a:t>
            </a:r>
            <a:r>
              <a:rPr b="1" dirty="0" err="1"/>
              <a:t>bowiem</a:t>
            </a:r>
            <a:r>
              <a:rPr b="1" dirty="0"/>
              <a:t> </a:t>
            </a:r>
            <a:r>
              <a:rPr b="1" dirty="0" err="1"/>
              <a:t>konsumpcja</a:t>
            </a:r>
            <a:r>
              <a:rPr b="1" dirty="0"/>
              <a:t> </a:t>
            </a:r>
            <a:r>
              <a:rPr b="1" dirty="0" err="1"/>
              <a:t>pierwszej</a:t>
            </a:r>
            <a:r>
              <a:rPr b="1" dirty="0"/>
              <a:t> </a:t>
            </a:r>
            <a:r>
              <a:rPr b="1" dirty="0" err="1"/>
              <a:t>jednostki</a:t>
            </a:r>
            <a:r>
              <a:rPr b="1" dirty="0"/>
              <a:t> </a:t>
            </a:r>
            <a:r>
              <a:rPr b="1" dirty="0" err="1"/>
              <a:t>danego</a:t>
            </a:r>
            <a:r>
              <a:rPr b="1" dirty="0"/>
              <a:t> dobra </a:t>
            </a:r>
            <a:r>
              <a:rPr b="1" dirty="0" err="1"/>
              <a:t>dostarcza</a:t>
            </a:r>
            <a:r>
              <a:rPr b="1" dirty="0"/>
              <a:t> </a:t>
            </a:r>
            <a:r>
              <a:rPr b="1" dirty="0" err="1"/>
              <a:t>największej</a:t>
            </a:r>
            <a:r>
              <a:rPr b="1" dirty="0"/>
              <a:t> </a:t>
            </a:r>
            <a:r>
              <a:rPr b="1" dirty="0" err="1"/>
              <a:t>satysfakcj</a:t>
            </a:r>
            <a:r>
              <a:rPr dirty="0" err="1"/>
              <a:t>i</a:t>
            </a:r>
            <a:r>
              <a:rPr dirty="0"/>
              <a:t>.</a:t>
            </a:r>
            <a:endParaRPr lang="pl-PL" dirty="0"/>
          </a:p>
          <a:p>
            <a:pPr marL="285750" indent="-285750" algn="just">
              <a:buSzPct val="100000"/>
              <a:buFont typeface="Arial"/>
              <a:buChar char="•"/>
              <a:defRPr sz="2400"/>
            </a:pPr>
            <a:endParaRPr dirty="0"/>
          </a:p>
          <a:p>
            <a:pPr marL="285750" indent="-285750" algn="just">
              <a:buSzPct val="100000"/>
              <a:buFont typeface="Arial"/>
              <a:buChar char="•"/>
              <a:defRPr sz="2400"/>
            </a:pPr>
            <a:r>
              <a:rPr dirty="0" err="1"/>
              <a:t>Użyteczność</a:t>
            </a:r>
            <a:r>
              <a:rPr dirty="0"/>
              <a:t> </a:t>
            </a:r>
            <a:r>
              <a:rPr dirty="0" err="1"/>
              <a:t>krańcowa</a:t>
            </a:r>
            <a:r>
              <a:rPr dirty="0"/>
              <a:t> </a:t>
            </a:r>
            <a:r>
              <a:rPr dirty="0" err="1"/>
              <a:t>znajduje</a:t>
            </a:r>
            <a:r>
              <a:rPr dirty="0"/>
              <a:t> </a:t>
            </a:r>
            <a:r>
              <a:rPr dirty="0" err="1"/>
              <a:t>swoje</a:t>
            </a:r>
            <a:r>
              <a:rPr dirty="0"/>
              <a:t> </a:t>
            </a:r>
            <a:r>
              <a:rPr dirty="0" err="1"/>
              <a:t>odzwierciedlenie</a:t>
            </a:r>
            <a:r>
              <a:rPr dirty="0"/>
              <a:t> w </a:t>
            </a:r>
            <a:r>
              <a:rPr dirty="0" err="1"/>
              <a:t>cenie</a:t>
            </a:r>
            <a:r>
              <a:rPr dirty="0"/>
              <a:t> </a:t>
            </a:r>
            <a:r>
              <a:rPr dirty="0" err="1"/>
              <a:t>danego</a:t>
            </a:r>
            <a:r>
              <a:rPr dirty="0"/>
              <a:t> dobra.</a:t>
            </a:r>
          </a:p>
        </p:txBody>
      </p:sp>
      <p:sp>
        <p:nvSpPr>
          <p:cNvPr id="220" name="Tytuł 1"/>
          <p:cNvSpPr txBox="1"/>
          <p:nvPr/>
        </p:nvSpPr>
        <p:spPr>
          <a:xfrm>
            <a:off x="4743575" y="260647"/>
            <a:ext cx="5328593" cy="1080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lnSpcReduction="10000"/>
          </a:bodyPr>
          <a:lstStyle>
            <a:lvl1pPr defTabSz="713231">
              <a:defRPr sz="3432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221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pole tekstowe 1"/>
          <p:cNvSpPr txBox="1"/>
          <p:nvPr/>
        </p:nvSpPr>
        <p:spPr>
          <a:xfrm>
            <a:off x="2045327" y="198748"/>
            <a:ext cx="547260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ytuł 1"/>
          <p:cNvSpPr txBox="1"/>
          <p:nvPr/>
        </p:nvSpPr>
        <p:spPr>
          <a:xfrm>
            <a:off x="410796" y="1042620"/>
            <a:ext cx="8279804" cy="144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fontScale="25000" lnSpcReduction="20000"/>
          </a:bodyPr>
          <a:lstStyle/>
          <a:p>
            <a:pPr algn="ctr" defTabSz="731520">
              <a:defRPr sz="2240" b="1">
                <a:solidFill>
                  <a:srgbClr val="FF0000"/>
                </a:solidFill>
              </a:defRPr>
            </a:pPr>
            <a:endParaRPr dirty="0"/>
          </a:p>
          <a:p>
            <a:pPr algn="ctr" defTabSz="731520">
              <a:defRPr sz="224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sz="9600" dirty="0"/>
          </a:p>
          <a:p>
            <a:pPr algn="ctr" defTabSz="731520">
              <a:defRPr sz="2000" b="1"/>
            </a:pPr>
            <a:r>
              <a:rPr sz="9600" dirty="0">
                <a:solidFill>
                  <a:srgbClr val="FF0000"/>
                </a:solidFill>
              </a:rPr>
              <a:t>II </a:t>
            </a:r>
            <a:r>
              <a:rPr sz="9600" dirty="0" err="1">
                <a:solidFill>
                  <a:srgbClr val="FF0000"/>
                </a:solidFill>
              </a:rPr>
              <a:t>Prawo</a:t>
            </a:r>
            <a:r>
              <a:rPr sz="9600" dirty="0">
                <a:solidFill>
                  <a:srgbClr val="FF0000"/>
                </a:solidFill>
              </a:rPr>
              <a:t> </a:t>
            </a:r>
            <a:r>
              <a:rPr sz="9600" dirty="0" err="1">
                <a:solidFill>
                  <a:srgbClr val="FF0000"/>
                </a:solidFill>
              </a:rPr>
              <a:t>Gossena</a:t>
            </a:r>
            <a:endParaRPr lang="pl-PL" sz="9600" dirty="0">
              <a:solidFill>
                <a:srgbClr val="FF0000"/>
              </a:solidFill>
            </a:endParaRPr>
          </a:p>
          <a:p>
            <a:pPr algn="ctr" defTabSz="731520">
              <a:defRPr sz="2000" b="1"/>
            </a:pPr>
            <a:endParaRPr lang="pl-PL" sz="9600" dirty="0">
              <a:solidFill>
                <a:srgbClr val="FF0000"/>
              </a:solidFill>
            </a:endParaRPr>
          </a:p>
          <a:p>
            <a:pPr algn="ctr" defTabSz="731520">
              <a:defRPr sz="2000" b="1"/>
            </a:pPr>
            <a:r>
              <a:rPr lang="pl-PL" sz="9600" dirty="0">
                <a:solidFill>
                  <a:schemeClr val="tx1"/>
                </a:solidFill>
              </a:rPr>
              <a:t>Prawo wyrównywania się użyteczności krańcowych</a:t>
            </a:r>
          </a:p>
          <a:p>
            <a:pPr algn="just" defTabSz="731520">
              <a:defRPr sz="192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</p:txBody>
      </p:sp>
      <p:sp>
        <p:nvSpPr>
          <p:cNvPr id="250" name="Tytuł 1"/>
          <p:cNvSpPr txBox="1"/>
          <p:nvPr/>
        </p:nvSpPr>
        <p:spPr>
          <a:xfrm>
            <a:off x="4743575" y="260647"/>
            <a:ext cx="5328593" cy="88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lnSpcReduction="10000"/>
          </a:bodyPr>
          <a:lstStyle>
            <a:lvl1pPr defTabSz="594359">
              <a:defRPr sz="2859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251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pole tekstowe 1"/>
          <p:cNvSpPr txBox="1"/>
          <p:nvPr/>
        </p:nvSpPr>
        <p:spPr>
          <a:xfrm>
            <a:off x="1931247" y="102218"/>
            <a:ext cx="5472608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  <p:sp>
        <p:nvSpPr>
          <p:cNvPr id="254" name="Rectangle 3"/>
          <p:cNvSpPr txBox="1"/>
          <p:nvPr/>
        </p:nvSpPr>
        <p:spPr>
          <a:xfrm>
            <a:off x="465397" y="2623959"/>
            <a:ext cx="8170603" cy="3693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b="1"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lang="pl-PL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lang="pl-PL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lang="pl-PL" sz="1600" dirty="0"/>
          </a:p>
          <a:p>
            <a:endParaRPr lang="pl-PL" sz="1600" dirty="0"/>
          </a:p>
          <a:p>
            <a:r>
              <a:rPr sz="1600" dirty="0" err="1"/>
              <a:t>Gdzie</a:t>
            </a:r>
            <a:r>
              <a:rPr sz="1600" dirty="0"/>
              <a:t>: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sz="1600" dirty="0"/>
              <a:t>MU</a:t>
            </a:r>
            <a:r>
              <a:rPr sz="1600" baseline="-25000" dirty="0"/>
              <a:t>1</a:t>
            </a:r>
            <a:r>
              <a:rPr sz="1600" dirty="0"/>
              <a:t>- </a:t>
            </a:r>
            <a:r>
              <a:rPr sz="1600" dirty="0" err="1"/>
              <a:t>krańcowa</a:t>
            </a:r>
            <a:r>
              <a:rPr sz="1600" dirty="0"/>
              <a:t> </a:t>
            </a:r>
            <a:r>
              <a:rPr sz="1600" dirty="0" err="1"/>
              <a:t>użyteczność</a:t>
            </a:r>
            <a:r>
              <a:rPr sz="1600" dirty="0"/>
              <a:t> dobra </a:t>
            </a:r>
            <a:r>
              <a:rPr sz="1600" dirty="0" err="1"/>
              <a:t>pierwszego</a:t>
            </a:r>
            <a:r>
              <a:rPr sz="1600" dirty="0"/>
              <a:t>,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sz="1600" dirty="0"/>
              <a:t>MU</a:t>
            </a:r>
            <a:r>
              <a:rPr sz="1600" baseline="-25000" dirty="0"/>
              <a:t>2</a:t>
            </a:r>
            <a:r>
              <a:rPr sz="1600" dirty="0"/>
              <a:t> - </a:t>
            </a:r>
            <a:r>
              <a:rPr sz="1600" dirty="0" err="1"/>
              <a:t>krańcowa</a:t>
            </a:r>
            <a:r>
              <a:rPr sz="1600" dirty="0"/>
              <a:t> </a:t>
            </a:r>
            <a:r>
              <a:rPr sz="1600" dirty="0" err="1"/>
              <a:t>użyteczność</a:t>
            </a:r>
            <a:r>
              <a:rPr sz="1600" dirty="0"/>
              <a:t> dobra </a:t>
            </a:r>
            <a:r>
              <a:rPr sz="1600" dirty="0" err="1"/>
              <a:t>drugiego</a:t>
            </a:r>
            <a:r>
              <a:rPr sz="1600" dirty="0"/>
              <a:t>,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sz="1600" dirty="0" err="1"/>
              <a:t>MU</a:t>
            </a:r>
            <a:r>
              <a:rPr sz="1600" baseline="-25000" dirty="0" err="1"/>
              <a:t>n</a:t>
            </a:r>
            <a:r>
              <a:rPr sz="1600" dirty="0"/>
              <a:t> - </a:t>
            </a:r>
            <a:r>
              <a:rPr sz="1600" dirty="0" err="1"/>
              <a:t>krańcowa</a:t>
            </a:r>
            <a:r>
              <a:rPr sz="1600" dirty="0"/>
              <a:t> </a:t>
            </a:r>
            <a:r>
              <a:rPr sz="1600" dirty="0" err="1"/>
              <a:t>użyteczność</a:t>
            </a:r>
            <a:r>
              <a:rPr sz="1600" dirty="0"/>
              <a:t> dobra n-</a:t>
            </a:r>
            <a:r>
              <a:rPr sz="1600" dirty="0" err="1"/>
              <a:t>tego</a:t>
            </a:r>
            <a:r>
              <a:rPr sz="1600" dirty="0"/>
              <a:t>,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sz="1600" dirty="0"/>
              <a:t>P</a:t>
            </a:r>
            <a:r>
              <a:rPr sz="1600" baseline="-25000" dirty="0"/>
              <a:t>1</a:t>
            </a:r>
            <a:r>
              <a:rPr sz="1600" dirty="0"/>
              <a:t> - </a:t>
            </a:r>
            <a:r>
              <a:rPr sz="1600" dirty="0" err="1"/>
              <a:t>cena</a:t>
            </a:r>
            <a:r>
              <a:rPr sz="1600" dirty="0"/>
              <a:t> dobra </a:t>
            </a:r>
            <a:r>
              <a:rPr sz="1600" dirty="0" err="1"/>
              <a:t>pierwszego</a:t>
            </a:r>
            <a:r>
              <a:rPr sz="1600" dirty="0"/>
              <a:t>,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sz="1600" dirty="0"/>
              <a:t>P</a:t>
            </a:r>
            <a:r>
              <a:rPr sz="1600" baseline="-25000" dirty="0"/>
              <a:t>2</a:t>
            </a:r>
            <a:r>
              <a:rPr sz="1600" dirty="0"/>
              <a:t> - </a:t>
            </a:r>
            <a:r>
              <a:rPr sz="1600" dirty="0" err="1"/>
              <a:t>cena</a:t>
            </a:r>
            <a:r>
              <a:rPr sz="1600" dirty="0"/>
              <a:t> dobra </a:t>
            </a:r>
            <a:r>
              <a:rPr sz="1600" dirty="0" err="1"/>
              <a:t>drugiego</a:t>
            </a:r>
            <a:r>
              <a:rPr sz="1600" dirty="0"/>
              <a:t>,</a:t>
            </a:r>
            <a:endParaRPr lang="pl-PL" sz="1600" dirty="0"/>
          </a:p>
          <a:p>
            <a:r>
              <a:rPr lang="pl-PL" sz="1600" dirty="0" err="1"/>
              <a:t>P</a:t>
            </a:r>
            <a:r>
              <a:rPr lang="pl-PL" sz="1600" baseline="-25000" dirty="0" err="1"/>
              <a:t>n</a:t>
            </a:r>
            <a:r>
              <a:rPr lang="pl-PL" sz="1600" dirty="0"/>
              <a:t> - cena dobra n-tego,</a:t>
            </a:r>
          </a:p>
        </p:txBody>
      </p:sp>
      <p:pic>
        <p:nvPicPr>
          <p:cNvPr id="255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937" y="3941387"/>
            <a:ext cx="2524126" cy="676276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D6710A99-CC5A-46D9-97CC-FE2CAD676EAC}"/>
              </a:ext>
            </a:extLst>
          </p:cNvPr>
          <p:cNvSpPr txBox="1"/>
          <p:nvPr/>
        </p:nvSpPr>
        <p:spPr>
          <a:xfrm>
            <a:off x="506251" y="2476023"/>
            <a:ext cx="8172352" cy="2462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2400" b="1"/>
            </a:pPr>
            <a:r>
              <a:rPr lang="pl-PL" sz="1700" dirty="0"/>
              <a:t>Do momentu, gdy suma cen dóbr nabywanych przez konsumenta jest proporcjonalna do ich użyteczności krańcowej, pozostaje on usatysfakcjonowany.</a:t>
            </a:r>
          </a:p>
          <a:p>
            <a:pPr algn="just">
              <a:defRPr sz="2400" b="1"/>
            </a:pPr>
            <a:endParaRPr lang="pl-PL" sz="1700" dirty="0"/>
          </a:p>
          <a:p>
            <a:pPr algn="just">
              <a:defRPr sz="2400" b="1"/>
            </a:pPr>
            <a:r>
              <a:rPr lang="pl-PL" sz="1700" dirty="0"/>
              <a:t>W celu osiągnięcia największej sumy zadowolenia konsument stara się tak podzielić dostępne mu środki, aby stosunki użyteczności krańcowych poszczególnych dóbr/usług do ich cen były równe.</a:t>
            </a:r>
          </a:p>
          <a:p>
            <a:pPr algn="just">
              <a:defRPr sz="2400" b="1"/>
            </a:pPr>
            <a:endParaRPr lang="pl-PL" sz="1600" dirty="0"/>
          </a:p>
          <a:p>
            <a:pPr>
              <a:defRPr b="1"/>
            </a:pPr>
            <a:endParaRPr lang="pl-PL"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defRPr sz="2400" b="1"/>
            </a:pPr>
            <a:endParaRPr sz="2000" b="0" dirty="0"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ytuł 1"/>
          <p:cNvSpPr txBox="1"/>
          <p:nvPr/>
        </p:nvSpPr>
        <p:spPr>
          <a:xfrm>
            <a:off x="432098" y="1730672"/>
            <a:ext cx="8279804" cy="4671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lnSpcReduction="10000"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Gusty</a:t>
            </a:r>
          </a:p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algn="just">
              <a:defRPr sz="2800" b="1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Założenia</a:t>
            </a:r>
            <a:r>
              <a:rPr dirty="0"/>
              <a:t> </a:t>
            </a:r>
            <a:r>
              <a:rPr dirty="0" err="1"/>
              <a:t>dotyczące</a:t>
            </a:r>
            <a:r>
              <a:rPr dirty="0"/>
              <a:t> </a:t>
            </a:r>
            <a:r>
              <a:rPr dirty="0" err="1"/>
              <a:t>gustów</a:t>
            </a:r>
            <a:r>
              <a:rPr dirty="0"/>
              <a:t> </a:t>
            </a:r>
            <a:r>
              <a:rPr dirty="0" err="1"/>
              <a:t>konsumenta</a:t>
            </a:r>
            <a:r>
              <a:rPr dirty="0"/>
              <a:t>:</a:t>
            </a:r>
            <a:endParaRPr lang="pl-PL" dirty="0"/>
          </a:p>
          <a:p>
            <a:pPr algn="just">
              <a:defRPr sz="28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/>
              <a:defRPr sz="280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Konsument</a:t>
            </a:r>
            <a:r>
              <a:rPr dirty="0"/>
              <a:t> </a:t>
            </a:r>
            <a:r>
              <a:rPr dirty="0" err="1"/>
              <a:t>potrafi</a:t>
            </a:r>
            <a:r>
              <a:rPr dirty="0"/>
              <a:t> </a:t>
            </a:r>
            <a:r>
              <a:rPr dirty="0" err="1"/>
              <a:t>uszeregować</a:t>
            </a:r>
            <a:r>
              <a:rPr dirty="0"/>
              <a:t> </a:t>
            </a:r>
            <a:r>
              <a:rPr dirty="0" err="1"/>
              <a:t>różne</a:t>
            </a:r>
            <a:r>
              <a:rPr dirty="0"/>
              <a:t> </a:t>
            </a:r>
            <a:r>
              <a:rPr dirty="0" err="1"/>
              <a:t>koszyki</a:t>
            </a:r>
            <a:r>
              <a:rPr dirty="0"/>
              <a:t> (</a:t>
            </a:r>
            <a:r>
              <a:rPr dirty="0" err="1"/>
              <a:t>kombinacje</a:t>
            </a:r>
            <a:r>
              <a:rPr dirty="0"/>
              <a:t> </a:t>
            </a:r>
            <a:r>
              <a:rPr dirty="0" err="1"/>
              <a:t>dóbr</a:t>
            </a:r>
            <a:r>
              <a:rPr dirty="0"/>
              <a:t> </a:t>
            </a:r>
            <a:r>
              <a:rPr dirty="0" err="1"/>
              <a:t>według</a:t>
            </a:r>
            <a:r>
              <a:rPr dirty="0"/>
              <a:t> </a:t>
            </a:r>
            <a:r>
              <a:rPr dirty="0" err="1"/>
              <a:t>poziomu</a:t>
            </a:r>
            <a:r>
              <a:rPr dirty="0"/>
              <a:t> </a:t>
            </a:r>
            <a:r>
              <a:rPr dirty="0" err="1"/>
              <a:t>satysfakcji</a:t>
            </a:r>
            <a:r>
              <a:rPr dirty="0"/>
              <a:t>, </a:t>
            </a:r>
            <a:r>
              <a:rPr dirty="0" err="1"/>
              <a:t>czyli</a:t>
            </a:r>
            <a:r>
              <a:rPr dirty="0"/>
              <a:t> </a:t>
            </a:r>
            <a:r>
              <a:rPr dirty="0" err="1"/>
              <a:t>użyteczności</a:t>
            </a:r>
            <a:r>
              <a:rPr dirty="0"/>
              <a:t>, </a:t>
            </a:r>
            <a:r>
              <a:rPr dirty="0" err="1"/>
              <a:t>którą</a:t>
            </a:r>
            <a:r>
              <a:rPr dirty="0"/>
              <a:t> one </a:t>
            </a:r>
            <a:r>
              <a:rPr dirty="0" err="1"/>
              <a:t>przynoszą</a:t>
            </a:r>
            <a:r>
              <a:rPr dirty="0"/>
              <a:t>).</a:t>
            </a:r>
            <a:endParaRPr lang="pl-PL" dirty="0"/>
          </a:p>
          <a:p>
            <a:pPr marL="342900" indent="-342900" algn="just">
              <a:buSzPct val="100000"/>
              <a:buAutoNum type="arabicPeriod"/>
              <a:defRPr sz="2800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/>
              <a:defRPr sz="280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Konsument</a:t>
            </a:r>
            <a:r>
              <a:rPr dirty="0"/>
              <a:t> </a:t>
            </a:r>
            <a:r>
              <a:rPr dirty="0" err="1"/>
              <a:t>woli</a:t>
            </a:r>
            <a:r>
              <a:rPr dirty="0"/>
              <a:t> </a:t>
            </a:r>
            <a:r>
              <a:rPr dirty="0" err="1"/>
              <a:t>mieć</a:t>
            </a:r>
            <a:r>
              <a:rPr dirty="0"/>
              <a:t> </a:t>
            </a:r>
            <a:r>
              <a:rPr dirty="0" err="1"/>
              <a:t>więcej</a:t>
            </a:r>
            <a:r>
              <a:rPr dirty="0"/>
              <a:t>, a </a:t>
            </a: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mniej</a:t>
            </a:r>
            <a:r>
              <a:rPr dirty="0"/>
              <a:t>. </a:t>
            </a:r>
            <a:endParaRPr lang="pl-PL" dirty="0"/>
          </a:p>
          <a:p>
            <a:pPr marL="342900" indent="-342900" algn="just">
              <a:buSzPct val="100000"/>
              <a:buAutoNum type="arabicPeriod"/>
              <a:defRPr sz="2800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/>
              <a:defRPr sz="2800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Malejąca</a:t>
            </a:r>
            <a:r>
              <a:rPr dirty="0"/>
              <a:t> </a:t>
            </a:r>
            <a:r>
              <a:rPr dirty="0" err="1"/>
              <a:t>stopa</a:t>
            </a:r>
            <a:r>
              <a:rPr dirty="0"/>
              <a:t> </a:t>
            </a:r>
            <a:r>
              <a:rPr dirty="0" err="1"/>
              <a:t>substytucji</a:t>
            </a:r>
            <a:r>
              <a:rPr dirty="0"/>
              <a:t>.</a:t>
            </a:r>
          </a:p>
        </p:txBody>
      </p:sp>
      <p:sp>
        <p:nvSpPr>
          <p:cNvPr id="258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259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pole tekstowe 1"/>
          <p:cNvSpPr txBox="1"/>
          <p:nvPr/>
        </p:nvSpPr>
        <p:spPr>
          <a:xfrm>
            <a:off x="1922471" y="251401"/>
            <a:ext cx="547260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ytuł 1"/>
          <p:cNvSpPr txBox="1"/>
          <p:nvPr/>
        </p:nvSpPr>
        <p:spPr>
          <a:xfrm>
            <a:off x="432098" y="1730672"/>
            <a:ext cx="8279804" cy="4671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lnSpcReduction="10000"/>
          </a:bodyPr>
          <a:lstStyle/>
          <a:p>
            <a:pPr algn="ctr" defTabSz="713231">
              <a:defRPr sz="2184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2400" dirty="0"/>
              <a:t>Gusty</a:t>
            </a:r>
          </a:p>
          <a:p>
            <a:pPr algn="ctr" defTabSz="713231">
              <a:defRPr sz="2184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sz="1100" dirty="0"/>
          </a:p>
          <a:p>
            <a:pPr algn="just" defTabSz="713231">
              <a:defRPr sz="1950" b="1" u="sng"/>
            </a:pPr>
            <a:r>
              <a:rPr sz="2200" dirty="0" err="1"/>
              <a:t>Założenie</a:t>
            </a:r>
            <a:r>
              <a:rPr sz="2200" dirty="0"/>
              <a:t> 1.</a:t>
            </a:r>
            <a:r>
              <a:rPr sz="2200" u="none" dirty="0"/>
              <a:t> </a:t>
            </a:r>
            <a:endParaRPr lang="pl-PL" sz="2200" u="none" dirty="0"/>
          </a:p>
          <a:p>
            <a:pPr algn="just" defTabSz="713231">
              <a:defRPr sz="1950" b="1" u="sng"/>
            </a:pPr>
            <a:endParaRPr sz="2200" u="none" dirty="0"/>
          </a:p>
          <a:p>
            <a:pPr algn="just" defTabSz="713231">
              <a:defRPr sz="1950" b="1" u="sng"/>
            </a:pPr>
            <a:r>
              <a:rPr sz="2200" b="0" u="none" dirty="0" err="1"/>
              <a:t>Konsument</a:t>
            </a:r>
            <a:r>
              <a:rPr sz="2200" b="0" u="none" dirty="0"/>
              <a:t> </a:t>
            </a:r>
            <a:r>
              <a:rPr sz="2200" b="0" u="none" dirty="0" err="1"/>
              <a:t>potrafi</a:t>
            </a:r>
            <a:r>
              <a:rPr sz="2200" b="0" u="none" dirty="0"/>
              <a:t> </a:t>
            </a:r>
            <a:r>
              <a:rPr sz="2200" b="0" u="none" dirty="0" err="1"/>
              <a:t>uszeregować</a:t>
            </a:r>
            <a:r>
              <a:rPr sz="2200" b="0" u="none" dirty="0"/>
              <a:t> </a:t>
            </a:r>
            <a:r>
              <a:rPr sz="2200" b="0" u="none" dirty="0" err="1"/>
              <a:t>różne</a:t>
            </a:r>
            <a:r>
              <a:rPr sz="2200" b="0" u="none" dirty="0"/>
              <a:t> </a:t>
            </a:r>
            <a:r>
              <a:rPr sz="2200" b="0" u="none" dirty="0" err="1"/>
              <a:t>koszyki</a:t>
            </a:r>
            <a:r>
              <a:rPr sz="2200" b="0" u="none" dirty="0"/>
              <a:t> (</a:t>
            </a:r>
            <a:r>
              <a:rPr sz="2200" b="0" u="none" dirty="0" err="1"/>
              <a:t>kombinacje</a:t>
            </a:r>
            <a:r>
              <a:rPr sz="2200" b="0" u="none" dirty="0"/>
              <a:t> </a:t>
            </a:r>
            <a:r>
              <a:rPr sz="2200" b="0" u="none" dirty="0" err="1"/>
              <a:t>dóbr</a:t>
            </a:r>
            <a:r>
              <a:rPr sz="2200" b="0" u="none" dirty="0"/>
              <a:t> </a:t>
            </a:r>
            <a:r>
              <a:rPr sz="2200" b="0" u="none" dirty="0" err="1"/>
              <a:t>według</a:t>
            </a:r>
            <a:r>
              <a:rPr sz="2200" b="0" u="none" dirty="0"/>
              <a:t> </a:t>
            </a:r>
            <a:r>
              <a:rPr sz="2200" b="0" u="none" dirty="0" err="1"/>
              <a:t>poziomu</a:t>
            </a:r>
            <a:r>
              <a:rPr sz="2200" b="0" u="none" dirty="0"/>
              <a:t> </a:t>
            </a:r>
            <a:r>
              <a:rPr sz="2200" b="0" u="none" dirty="0" err="1"/>
              <a:t>satysfakcji</a:t>
            </a:r>
            <a:r>
              <a:rPr sz="2200" b="0" u="none" dirty="0"/>
              <a:t>, </a:t>
            </a:r>
            <a:r>
              <a:rPr sz="2200" b="0" u="none" dirty="0" err="1"/>
              <a:t>czyli</a:t>
            </a:r>
            <a:r>
              <a:rPr sz="2200" b="0" u="none" dirty="0"/>
              <a:t> </a:t>
            </a:r>
            <a:r>
              <a:rPr sz="2200" b="0" u="none" dirty="0" err="1"/>
              <a:t>użyteczności</a:t>
            </a:r>
            <a:r>
              <a:rPr sz="2200" b="0" u="none" dirty="0"/>
              <a:t>, </a:t>
            </a:r>
            <a:r>
              <a:rPr sz="2200" b="0" u="none" dirty="0" err="1"/>
              <a:t>którą</a:t>
            </a:r>
            <a:r>
              <a:rPr sz="2200" b="0" u="none" dirty="0"/>
              <a:t> one </a:t>
            </a:r>
            <a:r>
              <a:rPr sz="2200" b="0" u="none" dirty="0" err="1"/>
              <a:t>przynoszą</a:t>
            </a:r>
            <a:r>
              <a:rPr sz="2200" b="0" u="none" dirty="0"/>
              <a:t>).</a:t>
            </a:r>
          </a:p>
          <a:p>
            <a:pPr algn="just" defTabSz="713231">
              <a:defRPr sz="1950"/>
            </a:pPr>
            <a:endParaRPr sz="2200" b="0" u="none" dirty="0"/>
          </a:p>
          <a:p>
            <a:pPr marL="267462" indent="-267462" algn="just" defTabSz="713231">
              <a:buSzPct val="100000"/>
              <a:buFont typeface="Arial"/>
              <a:buChar char="•"/>
              <a:defRPr sz="1950"/>
            </a:pPr>
            <a:r>
              <a:rPr sz="2200" b="1" dirty="0" err="1"/>
              <a:t>Użyteczność</a:t>
            </a:r>
            <a:r>
              <a:rPr sz="2200" b="1" dirty="0"/>
              <a:t> to </a:t>
            </a:r>
            <a:r>
              <a:rPr sz="2200" b="1" dirty="0" err="1"/>
              <a:t>satysfakcja</a:t>
            </a:r>
            <a:r>
              <a:rPr sz="2200" b="1" dirty="0"/>
              <a:t>, </a:t>
            </a:r>
            <a:r>
              <a:rPr sz="2200" b="1" dirty="0" err="1"/>
              <a:t>zadowolenie</a:t>
            </a:r>
            <a:r>
              <a:rPr sz="2200" b="1" dirty="0"/>
              <a:t>,</a:t>
            </a:r>
            <a:r>
              <a:rPr sz="2200" dirty="0"/>
              <a:t> </a:t>
            </a:r>
            <a:r>
              <a:rPr sz="2200" dirty="0" err="1"/>
              <a:t>jakie</a:t>
            </a:r>
            <a:r>
              <a:rPr sz="2200" dirty="0"/>
              <a:t> </a:t>
            </a:r>
            <a:r>
              <a:rPr sz="2200" dirty="0" err="1"/>
              <a:t>osiąga</a:t>
            </a:r>
            <a:r>
              <a:rPr sz="2200" dirty="0"/>
              <a:t> </a:t>
            </a:r>
            <a:r>
              <a:rPr sz="2200" dirty="0" err="1"/>
              <a:t>konsument</a:t>
            </a:r>
            <a:r>
              <a:rPr sz="2200" dirty="0"/>
              <a:t> </a:t>
            </a:r>
            <a:r>
              <a:rPr sz="2200" dirty="0" err="1"/>
              <a:t>posiadając</a:t>
            </a:r>
            <a:r>
              <a:rPr sz="2200" dirty="0"/>
              <a:t> </a:t>
            </a:r>
            <a:r>
              <a:rPr sz="2200" dirty="0" err="1"/>
              <a:t>określony</a:t>
            </a:r>
            <a:r>
              <a:rPr sz="2200" dirty="0"/>
              <a:t> </a:t>
            </a:r>
            <a:r>
              <a:rPr sz="2200" dirty="0" err="1"/>
              <a:t>zestaw</a:t>
            </a:r>
            <a:r>
              <a:rPr sz="2200" dirty="0"/>
              <a:t> </a:t>
            </a:r>
            <a:r>
              <a:rPr sz="2200" dirty="0" err="1"/>
              <a:t>dóbr</a:t>
            </a:r>
            <a:r>
              <a:rPr sz="2200" dirty="0"/>
              <a:t>. </a:t>
            </a:r>
            <a:endParaRPr lang="pl-PL" sz="2200" dirty="0"/>
          </a:p>
          <a:p>
            <a:pPr marL="267462" indent="-267462" algn="just" defTabSz="713231">
              <a:buSzPct val="100000"/>
              <a:buFont typeface="Arial"/>
              <a:buChar char="•"/>
              <a:defRPr sz="1950"/>
            </a:pPr>
            <a:endParaRPr sz="2200" dirty="0"/>
          </a:p>
          <a:p>
            <a:pPr marL="267462" indent="-267462" algn="just" defTabSz="713231">
              <a:buSzPct val="100000"/>
              <a:buFont typeface="Arial"/>
              <a:buChar char="•"/>
              <a:defRPr sz="1950"/>
            </a:pPr>
            <a:r>
              <a:rPr sz="2200" dirty="0" err="1"/>
              <a:t>Nie</a:t>
            </a:r>
            <a:r>
              <a:rPr sz="2200" dirty="0"/>
              <a:t> jest </a:t>
            </a:r>
            <a:r>
              <a:rPr sz="2200" dirty="0" err="1"/>
              <a:t>konieczne</a:t>
            </a:r>
            <a:r>
              <a:rPr sz="2200" dirty="0"/>
              <a:t>, aby </a:t>
            </a:r>
            <a:r>
              <a:rPr sz="2200" dirty="0" err="1"/>
              <a:t>konsument</a:t>
            </a:r>
            <a:r>
              <a:rPr sz="2200" dirty="0"/>
              <a:t> </a:t>
            </a:r>
            <a:r>
              <a:rPr sz="2200" dirty="0" err="1"/>
              <a:t>umiał</a:t>
            </a:r>
            <a:r>
              <a:rPr sz="2200" dirty="0"/>
              <a:t> </a:t>
            </a:r>
            <a:r>
              <a:rPr sz="2200" dirty="0" err="1"/>
              <a:t>określić</a:t>
            </a:r>
            <a:r>
              <a:rPr sz="2200" dirty="0"/>
              <a:t> </a:t>
            </a:r>
            <a:r>
              <a:rPr sz="2200" dirty="0" err="1"/>
              <a:t>ilościowo</a:t>
            </a:r>
            <a:r>
              <a:rPr sz="2200" dirty="0"/>
              <a:t> </a:t>
            </a:r>
            <a:r>
              <a:rPr sz="2200" dirty="0" err="1"/>
              <a:t>tę</a:t>
            </a:r>
            <a:r>
              <a:rPr sz="2200" dirty="0"/>
              <a:t> </a:t>
            </a:r>
            <a:r>
              <a:rPr sz="2200" dirty="0" err="1"/>
              <a:t>użyteczność</a:t>
            </a:r>
            <a:r>
              <a:rPr sz="2200" dirty="0"/>
              <a:t>.</a:t>
            </a:r>
            <a:endParaRPr lang="pl-PL" sz="2200" dirty="0"/>
          </a:p>
          <a:p>
            <a:pPr marL="267462" indent="-267462" algn="just" defTabSz="713231">
              <a:buSzPct val="100000"/>
              <a:buFont typeface="Arial"/>
              <a:buChar char="•"/>
              <a:defRPr sz="1950"/>
            </a:pPr>
            <a:endParaRPr sz="2200" dirty="0"/>
          </a:p>
          <a:p>
            <a:pPr marL="267462" indent="-267462" algn="just" defTabSz="713231">
              <a:buSzPct val="100000"/>
              <a:buFont typeface="Arial"/>
              <a:buChar char="•"/>
              <a:defRPr sz="1950"/>
            </a:pPr>
            <a:r>
              <a:rPr lang="pl-PL" sz="2200" b="1" dirty="0"/>
              <a:t>Konsument </a:t>
            </a:r>
            <a:r>
              <a:rPr sz="2200" b="1" dirty="0" err="1"/>
              <a:t>potrafi</a:t>
            </a:r>
            <a:r>
              <a:rPr sz="2200" b="1" dirty="0"/>
              <a:t> </a:t>
            </a:r>
            <a:r>
              <a:rPr sz="2200" b="1" dirty="0" err="1"/>
              <a:t>rozstrzygnąć</a:t>
            </a:r>
            <a:r>
              <a:rPr sz="2200" b="1" dirty="0"/>
              <a:t>, </a:t>
            </a:r>
            <a:r>
              <a:rPr sz="2200" b="1" dirty="0" err="1"/>
              <a:t>czy</a:t>
            </a:r>
            <a:r>
              <a:rPr sz="2200" b="1" dirty="0"/>
              <a:t> dana </a:t>
            </a:r>
            <a:r>
              <a:rPr sz="2200" b="1" dirty="0" err="1"/>
              <a:t>kombinacja</a:t>
            </a:r>
            <a:r>
              <a:rPr sz="2200" b="1" dirty="0"/>
              <a:t> </a:t>
            </a:r>
            <a:r>
              <a:rPr sz="2200" b="1" dirty="0" err="1"/>
              <a:t>dóbr</a:t>
            </a:r>
            <a:r>
              <a:rPr sz="2200" b="1" dirty="0"/>
              <a:t> jest </a:t>
            </a:r>
            <a:r>
              <a:rPr sz="2200" b="1" dirty="0" err="1"/>
              <a:t>lepsza</a:t>
            </a:r>
            <a:r>
              <a:rPr sz="2200" b="1" dirty="0"/>
              <a:t>, </a:t>
            </a:r>
            <a:r>
              <a:rPr sz="2200" b="1" dirty="0" err="1"/>
              <a:t>gorsza</a:t>
            </a:r>
            <a:r>
              <a:rPr sz="2200" b="1" dirty="0"/>
              <a:t> </a:t>
            </a:r>
            <a:r>
              <a:rPr sz="2200" b="1" dirty="0" err="1"/>
              <a:t>lub</a:t>
            </a:r>
            <a:r>
              <a:rPr sz="2200" b="1" dirty="0"/>
              <a:t> </a:t>
            </a:r>
            <a:r>
              <a:rPr sz="2200" b="1" dirty="0" err="1"/>
              <a:t>równie</a:t>
            </a:r>
            <a:r>
              <a:rPr sz="2200" b="1" dirty="0"/>
              <a:t> dobra jak ta, z </a:t>
            </a:r>
            <a:r>
              <a:rPr sz="2200" b="1" dirty="0" err="1"/>
              <a:t>którą</a:t>
            </a:r>
            <a:r>
              <a:rPr sz="2200" b="1" dirty="0"/>
              <a:t> jest </a:t>
            </a:r>
            <a:r>
              <a:rPr sz="2200" b="1" dirty="0" err="1"/>
              <a:t>porównywana</a:t>
            </a:r>
            <a:r>
              <a:rPr sz="2200" b="1" dirty="0"/>
              <a:t>.</a:t>
            </a:r>
            <a:endParaRPr b="1" dirty="0"/>
          </a:p>
          <a:p>
            <a:pPr marL="267461" indent="-267461" algn="just" defTabSz="713231">
              <a:buSzPct val="100000"/>
              <a:buAutoNum type="arabicPeriod" startAt="2"/>
              <a:defRPr sz="1560" b="1">
                <a:latin typeface="Cambria"/>
                <a:ea typeface="Cambria"/>
                <a:cs typeface="Cambria"/>
                <a:sym typeface="Cambria"/>
              </a:defRPr>
            </a:pPr>
            <a:endParaRPr b="1" dirty="0"/>
          </a:p>
        </p:txBody>
      </p:sp>
      <p:sp>
        <p:nvSpPr>
          <p:cNvPr id="264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265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pole tekstowe 1"/>
          <p:cNvSpPr txBox="1"/>
          <p:nvPr/>
        </p:nvSpPr>
        <p:spPr>
          <a:xfrm>
            <a:off x="1948798" y="207524"/>
            <a:ext cx="5472608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 algn="ctr"/>
            <a:r>
              <a:rPr dirty="0"/>
              <a:t>TEORIA WYBORU </a:t>
            </a:r>
            <a:endParaRPr lang="pl-PL" dirty="0"/>
          </a:p>
          <a:p>
            <a:pPr algn="ctr"/>
            <a:r>
              <a:rPr dirty="0"/>
              <a:t>KONSUMENTA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ytuł 1"/>
          <p:cNvSpPr txBox="1"/>
          <p:nvPr/>
        </p:nvSpPr>
        <p:spPr>
          <a:xfrm>
            <a:off x="323528" y="1855857"/>
            <a:ext cx="8279804" cy="4464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Model </a:t>
            </a:r>
            <a:r>
              <a:rPr dirty="0" err="1"/>
              <a:t>zachowań</a:t>
            </a:r>
            <a:r>
              <a:rPr dirty="0"/>
              <a:t> </a:t>
            </a:r>
            <a:r>
              <a:rPr dirty="0" err="1"/>
              <a:t>konsumenta</a:t>
            </a:r>
            <a:endParaRPr dirty="0"/>
          </a:p>
        </p:txBody>
      </p:sp>
      <p:sp>
        <p:nvSpPr>
          <p:cNvPr id="127" name="Tytuł 1"/>
          <p:cNvSpPr txBox="1"/>
          <p:nvPr/>
        </p:nvSpPr>
        <p:spPr>
          <a:xfrm>
            <a:off x="1979711" y="260647"/>
            <a:ext cx="5328594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128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pole tekstowe 1"/>
          <p:cNvSpPr txBox="1"/>
          <p:nvPr/>
        </p:nvSpPr>
        <p:spPr>
          <a:xfrm>
            <a:off x="2100731" y="495804"/>
            <a:ext cx="4942538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KONSUMENTA</a:t>
            </a:r>
          </a:p>
        </p:txBody>
      </p:sp>
      <p:grpSp>
        <p:nvGrpSpPr>
          <p:cNvPr id="133" name="Rectangle 4"/>
          <p:cNvGrpSpPr/>
          <p:nvPr/>
        </p:nvGrpSpPr>
        <p:grpSpPr>
          <a:xfrm>
            <a:off x="827584" y="2636911"/>
            <a:ext cx="7775748" cy="648073"/>
            <a:chOff x="0" y="0"/>
            <a:chExt cx="7775747" cy="648072"/>
          </a:xfrm>
        </p:grpSpPr>
        <p:sp>
          <p:nvSpPr>
            <p:cNvPr id="131" name="Prostokąt"/>
            <p:cNvSpPr/>
            <p:nvPr/>
          </p:nvSpPr>
          <p:spPr>
            <a:xfrm>
              <a:off x="0" y="-1"/>
              <a:ext cx="7775748" cy="64807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latin typeface="Cambria"/>
                  <a:ea typeface="Cambria"/>
                  <a:cs typeface="Cambria"/>
                  <a:sym typeface="Cambria"/>
                </a:defRPr>
              </a:pPr>
              <a:endParaRPr/>
            </a:p>
          </p:txBody>
        </p:sp>
        <p:sp>
          <p:nvSpPr>
            <p:cNvPr id="132" name="Dochód konsumenta"/>
            <p:cNvSpPr txBox="1"/>
            <p:nvPr/>
          </p:nvSpPr>
          <p:spPr>
            <a:xfrm>
              <a:off x="0" y="113340"/>
              <a:ext cx="7775748" cy="421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2400">
                  <a:latin typeface="Cambria"/>
                  <a:ea typeface="Cambria"/>
                  <a:cs typeface="Cambria"/>
                  <a:sym typeface="Cambria"/>
                </a:defRPr>
              </a:pPr>
              <a:r>
                <a:t>Dochód</a:t>
              </a:r>
              <a:r>
                <a:rPr sz="2000"/>
                <a:t> </a:t>
              </a:r>
              <a:r>
                <a:t>konsumenta</a:t>
              </a:r>
            </a:p>
          </p:txBody>
        </p:sp>
      </p:grpSp>
      <p:grpSp>
        <p:nvGrpSpPr>
          <p:cNvPr id="136" name="Rectangle 10"/>
          <p:cNvGrpSpPr/>
          <p:nvPr/>
        </p:nvGrpSpPr>
        <p:grpSpPr>
          <a:xfrm>
            <a:off x="827584" y="3423482"/>
            <a:ext cx="7775748" cy="648073"/>
            <a:chOff x="0" y="0"/>
            <a:chExt cx="7775747" cy="648072"/>
          </a:xfrm>
        </p:grpSpPr>
        <p:sp>
          <p:nvSpPr>
            <p:cNvPr id="134" name="Prostokąt"/>
            <p:cNvSpPr/>
            <p:nvPr/>
          </p:nvSpPr>
          <p:spPr>
            <a:xfrm>
              <a:off x="0" y="-1"/>
              <a:ext cx="7775748" cy="64807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5" name="Ceny, po których można nabywać poszczególne dobra"/>
            <p:cNvSpPr txBox="1"/>
            <p:nvPr/>
          </p:nvSpPr>
          <p:spPr>
            <a:xfrm>
              <a:off x="0" y="113340"/>
              <a:ext cx="7775748" cy="421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latin typeface="Cambria"/>
                  <a:ea typeface="Cambria"/>
                  <a:cs typeface="Cambria"/>
                  <a:sym typeface="Cambria"/>
                </a:defRPr>
              </a:lvl1pPr>
            </a:lstStyle>
            <a:p>
              <a:r>
                <a:t>Ceny, po których można nabywać poszczególne dobra</a:t>
              </a:r>
            </a:p>
          </p:txBody>
        </p:sp>
      </p:grpSp>
      <p:grpSp>
        <p:nvGrpSpPr>
          <p:cNvPr id="139" name="Rectangle 11"/>
          <p:cNvGrpSpPr/>
          <p:nvPr/>
        </p:nvGrpSpPr>
        <p:grpSpPr>
          <a:xfrm>
            <a:off x="827584" y="4219648"/>
            <a:ext cx="7775749" cy="648075"/>
            <a:chOff x="0" y="-1"/>
            <a:chExt cx="7775748" cy="648074"/>
          </a:xfrm>
        </p:grpSpPr>
        <p:sp>
          <p:nvSpPr>
            <p:cNvPr id="137" name="Prostokąt"/>
            <p:cNvSpPr/>
            <p:nvPr/>
          </p:nvSpPr>
          <p:spPr>
            <a:xfrm>
              <a:off x="0" y="-1"/>
              <a:ext cx="7775748" cy="64807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8" name="Gusty konsumenta"/>
            <p:cNvSpPr txBox="1"/>
            <p:nvPr/>
          </p:nvSpPr>
          <p:spPr>
            <a:xfrm>
              <a:off x="0" y="93205"/>
              <a:ext cx="7775748" cy="461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latin typeface="Cambria"/>
                  <a:ea typeface="Cambria"/>
                  <a:cs typeface="Cambria"/>
                  <a:sym typeface="Cambria"/>
                </a:defRPr>
              </a:lvl1pPr>
            </a:lstStyle>
            <a:p>
              <a:r>
                <a:rPr dirty="0"/>
                <a:t>Gusty</a:t>
              </a:r>
              <a:r>
                <a:rPr lang="pl-PL" dirty="0"/>
                <a:t> i preferencje</a:t>
              </a:r>
              <a:r>
                <a:rPr dirty="0"/>
                <a:t> </a:t>
              </a:r>
              <a:r>
                <a:rPr dirty="0" err="1"/>
                <a:t>konsumenta</a:t>
              </a:r>
              <a:endParaRPr dirty="0"/>
            </a:p>
          </p:txBody>
        </p:sp>
      </p:grpSp>
      <p:grpSp>
        <p:nvGrpSpPr>
          <p:cNvPr id="142" name="Rectangle 12"/>
          <p:cNvGrpSpPr/>
          <p:nvPr/>
        </p:nvGrpSpPr>
        <p:grpSpPr>
          <a:xfrm>
            <a:off x="827584" y="5027788"/>
            <a:ext cx="7775748" cy="648073"/>
            <a:chOff x="0" y="0"/>
            <a:chExt cx="7775747" cy="648072"/>
          </a:xfrm>
        </p:grpSpPr>
        <p:sp>
          <p:nvSpPr>
            <p:cNvPr id="140" name="Prostokąt"/>
            <p:cNvSpPr/>
            <p:nvPr/>
          </p:nvSpPr>
          <p:spPr>
            <a:xfrm>
              <a:off x="0" y="-1"/>
              <a:ext cx="7775748" cy="648074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1" name="Założenia behawioralne"/>
            <p:cNvSpPr txBox="1"/>
            <p:nvPr/>
          </p:nvSpPr>
          <p:spPr>
            <a:xfrm>
              <a:off x="0" y="113340"/>
              <a:ext cx="7775748" cy="421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latin typeface="Cambria"/>
                  <a:ea typeface="Cambria"/>
                  <a:cs typeface="Cambria"/>
                  <a:sym typeface="Cambria"/>
                </a:defRPr>
              </a:lvl1pPr>
            </a:lstStyle>
            <a:p>
              <a:r>
                <a:t>Założenia behawioralne</a:t>
              </a:r>
            </a:p>
          </p:txBody>
        </p: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ytuł 1"/>
          <p:cNvSpPr txBox="1"/>
          <p:nvPr/>
        </p:nvSpPr>
        <p:spPr>
          <a:xfrm>
            <a:off x="432098" y="1257269"/>
            <a:ext cx="8279804" cy="134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 defTabSz="365760">
              <a:defRPr sz="2160" b="1">
                <a:solidFill>
                  <a:srgbClr val="FF0000"/>
                </a:solidFill>
              </a:defRPr>
            </a:pPr>
            <a:r>
              <a:rPr sz="2400" dirty="0"/>
              <a:t>Gusty</a:t>
            </a:r>
          </a:p>
          <a:p>
            <a:pPr algn="ctr" defTabSz="365760">
              <a:defRPr sz="128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algn="just" defTabSz="365760">
              <a:defRPr sz="1280" b="1" u="sng">
                <a:latin typeface="Cambria"/>
                <a:ea typeface="Cambria"/>
                <a:cs typeface="Cambria"/>
                <a:sym typeface="Cambria"/>
              </a:defRPr>
            </a:pPr>
            <a:r>
              <a:rPr sz="2000" dirty="0" err="1">
                <a:latin typeface="+mn-lt"/>
                <a:ea typeface="+mn-ea"/>
                <a:cs typeface="+mn-cs"/>
                <a:sym typeface="Calibri"/>
              </a:rPr>
              <a:t>Założenie</a:t>
            </a:r>
            <a:r>
              <a:rPr sz="2000" dirty="0">
                <a:latin typeface="+mn-lt"/>
                <a:ea typeface="+mn-ea"/>
                <a:cs typeface="+mn-cs"/>
                <a:sym typeface="Calibri"/>
              </a:rPr>
              <a:t> 2.</a:t>
            </a:r>
            <a:endParaRPr lang="pl-PL" sz="2000" dirty="0">
              <a:latin typeface="+mn-lt"/>
              <a:ea typeface="+mn-ea"/>
              <a:cs typeface="+mn-cs"/>
              <a:sym typeface="Calibri"/>
            </a:endParaRPr>
          </a:p>
          <a:p>
            <a:pPr algn="just" defTabSz="365760">
              <a:defRPr sz="1280" b="1" u="sng">
                <a:latin typeface="Cambria"/>
                <a:ea typeface="Cambria"/>
                <a:cs typeface="Cambria"/>
                <a:sym typeface="Cambria"/>
              </a:defRPr>
            </a:pPr>
            <a:r>
              <a:rPr sz="2000" b="0" u="none" dirty="0" err="1">
                <a:latin typeface="+mn-lt"/>
                <a:ea typeface="+mn-ea"/>
                <a:cs typeface="+mn-cs"/>
                <a:sym typeface="Calibri"/>
              </a:rPr>
              <a:t>Konsument</a:t>
            </a:r>
            <a:r>
              <a:rPr sz="2000" b="0" u="none" dirty="0"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sz="2000" b="0" u="none" dirty="0" err="1">
                <a:latin typeface="+mn-lt"/>
                <a:ea typeface="+mn-ea"/>
                <a:cs typeface="+mn-cs"/>
                <a:sym typeface="Calibri"/>
              </a:rPr>
              <a:t>woli</a:t>
            </a:r>
            <a:r>
              <a:rPr sz="2000" b="0" u="none" dirty="0"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sz="2000" b="0" u="none" dirty="0" err="1">
                <a:latin typeface="+mn-lt"/>
                <a:ea typeface="+mn-ea"/>
                <a:cs typeface="+mn-cs"/>
                <a:sym typeface="Calibri"/>
              </a:rPr>
              <a:t>mieć</a:t>
            </a:r>
            <a:r>
              <a:rPr sz="2000" b="0" u="none" dirty="0"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sz="2000" b="0" u="none" dirty="0" err="1">
                <a:latin typeface="+mn-lt"/>
                <a:ea typeface="+mn-ea"/>
                <a:cs typeface="+mn-cs"/>
                <a:sym typeface="Calibri"/>
              </a:rPr>
              <a:t>więcej</a:t>
            </a:r>
            <a:r>
              <a:rPr sz="2000" b="0" u="none" dirty="0">
                <a:latin typeface="+mn-lt"/>
                <a:ea typeface="+mn-ea"/>
                <a:cs typeface="+mn-cs"/>
                <a:sym typeface="Calibri"/>
              </a:rPr>
              <a:t>, a </a:t>
            </a:r>
            <a:r>
              <a:rPr sz="2000" b="0" u="none" dirty="0" err="1">
                <a:latin typeface="+mn-lt"/>
                <a:ea typeface="+mn-ea"/>
                <a:cs typeface="+mn-cs"/>
                <a:sym typeface="Calibri"/>
              </a:rPr>
              <a:t>nie</a:t>
            </a:r>
            <a:r>
              <a:rPr sz="2000" b="0" u="none" dirty="0"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sz="2000" b="0" u="none" dirty="0" err="1">
                <a:latin typeface="+mn-lt"/>
                <a:ea typeface="+mn-ea"/>
                <a:cs typeface="+mn-cs"/>
                <a:sym typeface="Calibri"/>
              </a:rPr>
              <a:t>mniej</a:t>
            </a:r>
            <a:r>
              <a:rPr sz="2000" b="0" u="none" dirty="0"/>
              <a:t>.</a:t>
            </a:r>
            <a:endParaRPr lang="pl-PL" sz="2000" b="0" u="none" dirty="0"/>
          </a:p>
          <a:p>
            <a:pPr algn="just" defTabSz="365760">
              <a:defRPr sz="1280" b="1" u="sng">
                <a:latin typeface="Cambria"/>
                <a:ea typeface="Cambria"/>
                <a:cs typeface="Cambria"/>
                <a:sym typeface="Cambria"/>
              </a:defRPr>
            </a:pPr>
            <a:endParaRPr sz="2000" b="0" u="none" dirty="0"/>
          </a:p>
          <a:p>
            <a:pPr algn="just" defTabSz="365760">
              <a:defRPr sz="800">
                <a:latin typeface="Cambria"/>
                <a:ea typeface="Cambria"/>
                <a:cs typeface="Cambria"/>
                <a:sym typeface="Cambria"/>
              </a:defRPr>
            </a:pPr>
            <a:endParaRPr b="0" u="none" dirty="0"/>
          </a:p>
          <a:p>
            <a:pPr algn="just" defTabSz="365760">
              <a:defRPr sz="800">
                <a:latin typeface="Cambria"/>
                <a:ea typeface="Cambria"/>
                <a:cs typeface="Cambria"/>
                <a:sym typeface="Cambria"/>
              </a:defRPr>
            </a:pPr>
            <a:endParaRPr b="0" u="none" dirty="0"/>
          </a:p>
          <a:p>
            <a:pPr marL="137160" indent="-137160" algn="just" defTabSz="365760">
              <a:buSzPct val="100000"/>
              <a:buAutoNum type="arabicPeriod"/>
              <a:defRPr sz="800" b="1">
                <a:latin typeface="Cambria"/>
                <a:ea typeface="Cambria"/>
                <a:cs typeface="Cambria"/>
                <a:sym typeface="Cambria"/>
              </a:defRPr>
            </a:pPr>
            <a:endParaRPr b="0" u="none" dirty="0"/>
          </a:p>
          <a:p>
            <a:pPr marL="137160" indent="-137160" algn="just" defTabSz="365760">
              <a:buSzPct val="100000"/>
              <a:buAutoNum type="arabicPeriod" startAt="2"/>
              <a:defRPr sz="800" b="1">
                <a:latin typeface="Cambria"/>
                <a:ea typeface="Cambria"/>
                <a:cs typeface="Cambria"/>
                <a:sym typeface="Cambria"/>
              </a:defRPr>
            </a:pPr>
            <a:endParaRPr b="0" u="none" dirty="0"/>
          </a:p>
        </p:txBody>
      </p:sp>
      <p:sp>
        <p:nvSpPr>
          <p:cNvPr id="270" name="Tytuł 1"/>
          <p:cNvSpPr txBox="1"/>
          <p:nvPr/>
        </p:nvSpPr>
        <p:spPr>
          <a:xfrm>
            <a:off x="4743575" y="260647"/>
            <a:ext cx="5328593" cy="1080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lnSpcReduction="10000"/>
          </a:bodyPr>
          <a:lstStyle>
            <a:lvl1pPr defTabSz="713231">
              <a:defRPr sz="3432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271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pole tekstowe 1"/>
          <p:cNvSpPr txBox="1"/>
          <p:nvPr/>
        </p:nvSpPr>
        <p:spPr>
          <a:xfrm>
            <a:off x="2073751" y="128545"/>
            <a:ext cx="5472609" cy="88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TEORIA WYBORU KONSUMENTA</a:t>
            </a:r>
          </a:p>
        </p:txBody>
      </p:sp>
      <p:graphicFrame>
        <p:nvGraphicFramePr>
          <p:cNvPr id="273" name="Chart 8"/>
          <p:cNvGraphicFramePr/>
          <p:nvPr>
            <p:extLst>
              <p:ext uri="{D42A27DB-BD31-4B8C-83A1-F6EECF244321}">
                <p14:modId xmlns:p14="http://schemas.microsoft.com/office/powerpoint/2010/main" val="4059259795"/>
              </p:ext>
            </p:extLst>
          </p:nvPr>
        </p:nvGraphicFramePr>
        <p:xfrm>
          <a:off x="2206950" y="2481705"/>
          <a:ext cx="4159063" cy="3470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4" name="Oval 1"/>
          <p:cNvSpPr/>
          <p:nvPr/>
        </p:nvSpPr>
        <p:spPr>
          <a:xfrm>
            <a:off x="3765763" y="4705403"/>
            <a:ext cx="143977" cy="144037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5" name="Oval 2"/>
          <p:cNvSpPr/>
          <p:nvPr/>
        </p:nvSpPr>
        <p:spPr>
          <a:xfrm>
            <a:off x="3152480" y="4507481"/>
            <a:ext cx="144029" cy="144001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78" name="Rectangle 2"/>
          <p:cNvGrpSpPr/>
          <p:nvPr/>
        </p:nvGrpSpPr>
        <p:grpSpPr>
          <a:xfrm>
            <a:off x="2627783" y="4365102"/>
            <a:ext cx="864097" cy="1235628"/>
            <a:chOff x="0" y="0"/>
            <a:chExt cx="864095" cy="1235627"/>
          </a:xfrm>
        </p:grpSpPr>
        <p:sp>
          <p:nvSpPr>
            <p:cNvPr id="276" name="Prostokąt"/>
            <p:cNvSpPr/>
            <p:nvPr/>
          </p:nvSpPr>
          <p:spPr>
            <a:xfrm>
              <a:off x="0" y="-1"/>
              <a:ext cx="864096" cy="1235629"/>
            </a:xfrm>
            <a:prstGeom prst="rect">
              <a:avLst/>
            </a:prstGeom>
            <a:solidFill>
              <a:schemeClr val="accent6"/>
            </a:solidFill>
            <a:ln w="25400" cap="flat">
              <a:solidFill>
                <a:srgbClr val="B46D3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7" name="Strefa gorsza"/>
            <p:cNvSpPr txBox="1"/>
            <p:nvPr/>
          </p:nvSpPr>
          <p:spPr>
            <a:xfrm>
              <a:off x="0" y="305393"/>
              <a:ext cx="864096" cy="624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Strefa gorsza</a:t>
              </a:r>
            </a:p>
          </p:txBody>
        </p:sp>
      </p:grpSp>
      <p:grpSp>
        <p:nvGrpSpPr>
          <p:cNvPr id="281" name="Rectangle 4"/>
          <p:cNvGrpSpPr/>
          <p:nvPr/>
        </p:nvGrpSpPr>
        <p:grpSpPr>
          <a:xfrm>
            <a:off x="3491879" y="3129476"/>
            <a:ext cx="2232249" cy="1235628"/>
            <a:chOff x="0" y="0"/>
            <a:chExt cx="2232248" cy="1235627"/>
          </a:xfrm>
        </p:grpSpPr>
        <p:sp>
          <p:nvSpPr>
            <p:cNvPr id="279" name="Prostokąt"/>
            <p:cNvSpPr/>
            <p:nvPr/>
          </p:nvSpPr>
          <p:spPr>
            <a:xfrm>
              <a:off x="-1" y="-1"/>
              <a:ext cx="2232250" cy="1235629"/>
            </a:xfrm>
            <a:prstGeom prst="rect">
              <a:avLst/>
            </a:prstGeom>
            <a:solidFill>
              <a:schemeClr val="accent1"/>
            </a:solidFill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0" name="Strefa lepsza"/>
            <p:cNvSpPr txBox="1"/>
            <p:nvPr/>
          </p:nvSpPr>
          <p:spPr>
            <a:xfrm>
              <a:off x="-1" y="438743"/>
              <a:ext cx="2232250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Strefa lepsza</a:t>
              </a:r>
            </a:p>
          </p:txBody>
        </p:sp>
      </p:grpSp>
      <p:sp>
        <p:nvSpPr>
          <p:cNvPr id="282" name="Oval 10"/>
          <p:cNvSpPr/>
          <p:nvPr/>
        </p:nvSpPr>
        <p:spPr>
          <a:xfrm>
            <a:off x="3759198" y="3675281"/>
            <a:ext cx="144017" cy="144017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Oval 11"/>
          <p:cNvSpPr/>
          <p:nvPr/>
        </p:nvSpPr>
        <p:spPr>
          <a:xfrm>
            <a:off x="3419871" y="4290336"/>
            <a:ext cx="144017" cy="144017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4" name="Oval 12"/>
          <p:cNvSpPr/>
          <p:nvPr/>
        </p:nvSpPr>
        <p:spPr>
          <a:xfrm>
            <a:off x="3131841" y="3675281"/>
            <a:ext cx="149737" cy="144017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5" name="Oval 13"/>
          <p:cNvSpPr/>
          <p:nvPr/>
        </p:nvSpPr>
        <p:spPr>
          <a:xfrm>
            <a:off x="3137561" y="4529797"/>
            <a:ext cx="144017" cy="144017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6" name="TextBox 14"/>
          <p:cNvSpPr txBox="1"/>
          <p:nvPr/>
        </p:nvSpPr>
        <p:spPr>
          <a:xfrm>
            <a:off x="2892292" y="3457711"/>
            <a:ext cx="23150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d</a:t>
            </a:r>
          </a:p>
        </p:txBody>
      </p:sp>
      <p:sp>
        <p:nvSpPr>
          <p:cNvPr id="287" name="TextBox 15"/>
          <p:cNvSpPr txBox="1"/>
          <p:nvPr/>
        </p:nvSpPr>
        <p:spPr>
          <a:xfrm>
            <a:off x="3798761" y="3334549"/>
            <a:ext cx="21732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c</a:t>
            </a:r>
          </a:p>
        </p:txBody>
      </p:sp>
      <p:sp>
        <p:nvSpPr>
          <p:cNvPr id="288" name="TextBox 16"/>
          <p:cNvSpPr txBox="1"/>
          <p:nvPr/>
        </p:nvSpPr>
        <p:spPr>
          <a:xfrm>
            <a:off x="3237109" y="3984319"/>
            <a:ext cx="22424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a</a:t>
            </a:r>
          </a:p>
        </p:txBody>
      </p:sp>
      <p:sp>
        <p:nvSpPr>
          <p:cNvPr id="289" name="TextBox 17"/>
          <p:cNvSpPr txBox="1"/>
          <p:nvPr/>
        </p:nvSpPr>
        <p:spPr>
          <a:xfrm>
            <a:off x="3303685" y="4526814"/>
            <a:ext cx="23150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b</a:t>
            </a:r>
          </a:p>
        </p:txBody>
      </p:sp>
      <p:sp>
        <p:nvSpPr>
          <p:cNvPr id="290" name="TextBox 18"/>
          <p:cNvSpPr txBox="1"/>
          <p:nvPr/>
        </p:nvSpPr>
        <p:spPr>
          <a:xfrm>
            <a:off x="3931152" y="4526814"/>
            <a:ext cx="30649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e</a:t>
            </a:r>
          </a:p>
        </p:txBody>
      </p:sp>
      <p:sp>
        <p:nvSpPr>
          <p:cNvPr id="291" name="TextBox 19"/>
          <p:cNvSpPr txBox="1"/>
          <p:nvPr/>
        </p:nvSpPr>
        <p:spPr>
          <a:xfrm>
            <a:off x="4716016" y="4982916"/>
            <a:ext cx="18808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?</a:t>
            </a:r>
          </a:p>
        </p:txBody>
      </p:sp>
      <p:sp>
        <p:nvSpPr>
          <p:cNvPr id="292" name="TextBox 20"/>
          <p:cNvSpPr txBox="1"/>
          <p:nvPr/>
        </p:nvSpPr>
        <p:spPr>
          <a:xfrm>
            <a:off x="2850053" y="3897324"/>
            <a:ext cx="18808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?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ytuł 1"/>
          <p:cNvSpPr txBox="1"/>
          <p:nvPr/>
        </p:nvSpPr>
        <p:spPr>
          <a:xfrm>
            <a:off x="484490" y="1594443"/>
            <a:ext cx="8279804" cy="1348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lnSpcReduction="10000"/>
          </a:bodyPr>
          <a:lstStyle/>
          <a:p>
            <a:pPr algn="ctr" defTabSz="365760">
              <a:defRPr sz="212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2400" dirty="0"/>
              <a:t>Gusty</a:t>
            </a:r>
          </a:p>
          <a:p>
            <a:pPr algn="ctr" defTabSz="365760">
              <a:defRPr sz="112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algn="just" defTabSz="365760">
              <a:defRPr sz="1680" b="1" u="sng"/>
            </a:pPr>
            <a:r>
              <a:rPr sz="2400" dirty="0" err="1"/>
              <a:t>Założenie</a:t>
            </a:r>
            <a:r>
              <a:rPr sz="2400" dirty="0"/>
              <a:t> 3.</a:t>
            </a:r>
            <a:r>
              <a:rPr sz="2400" u="none" dirty="0"/>
              <a:t> </a:t>
            </a:r>
          </a:p>
          <a:p>
            <a:pPr algn="just" defTabSz="365760">
              <a:defRPr sz="1680" b="1" u="sng"/>
            </a:pPr>
            <a:r>
              <a:rPr sz="2400" b="0" u="none" dirty="0" err="1"/>
              <a:t>Założenie</a:t>
            </a:r>
            <a:r>
              <a:rPr sz="2400" b="0" u="none" dirty="0"/>
              <a:t> o </a:t>
            </a:r>
            <a:r>
              <a:rPr sz="2400" b="0" u="none" dirty="0" err="1"/>
              <a:t>malejącej</a:t>
            </a:r>
            <a:r>
              <a:rPr sz="2400" b="0" u="none" dirty="0"/>
              <a:t> </a:t>
            </a:r>
            <a:r>
              <a:rPr lang="pl-PL" sz="2400" b="0" u="none" dirty="0"/>
              <a:t>krańcowej </a:t>
            </a:r>
            <a:r>
              <a:rPr sz="2400" b="0" u="none" dirty="0" err="1"/>
              <a:t>stopie</a:t>
            </a:r>
            <a:r>
              <a:rPr sz="2400" b="0" u="none" dirty="0"/>
              <a:t> </a:t>
            </a:r>
            <a:r>
              <a:rPr sz="2400" b="0" u="none" dirty="0" err="1"/>
              <a:t>substytucji</a:t>
            </a:r>
            <a:r>
              <a:rPr sz="2400" b="0" u="none" dirty="0"/>
              <a:t>.</a:t>
            </a:r>
          </a:p>
          <a:p>
            <a:pPr algn="just" defTabSz="365760">
              <a:defRPr sz="1600">
                <a:latin typeface="Cambria"/>
                <a:ea typeface="Cambria"/>
                <a:cs typeface="Cambria"/>
                <a:sym typeface="Cambria"/>
              </a:defRPr>
            </a:pPr>
            <a:endParaRPr b="0" u="none" dirty="0"/>
          </a:p>
          <a:p>
            <a:pPr algn="just" defTabSz="365760">
              <a:defRPr sz="800">
                <a:latin typeface="Cambria"/>
                <a:ea typeface="Cambria"/>
                <a:cs typeface="Cambria"/>
                <a:sym typeface="Cambria"/>
              </a:defRPr>
            </a:pPr>
            <a:endParaRPr b="0" u="none" dirty="0"/>
          </a:p>
          <a:p>
            <a:pPr algn="just" defTabSz="365760">
              <a:defRPr sz="800" b="1">
                <a:latin typeface="Cambria"/>
                <a:ea typeface="Cambria"/>
                <a:cs typeface="Cambria"/>
                <a:sym typeface="Cambria"/>
              </a:defRPr>
            </a:pPr>
            <a:endParaRPr b="0" u="none" dirty="0"/>
          </a:p>
          <a:p>
            <a:pPr marL="137160" indent="-137160" algn="just" defTabSz="365760">
              <a:buSzPct val="100000"/>
              <a:buAutoNum type="arabicPeriod"/>
              <a:defRPr sz="800" b="1">
                <a:latin typeface="Cambria"/>
                <a:ea typeface="Cambria"/>
                <a:cs typeface="Cambria"/>
                <a:sym typeface="Cambria"/>
              </a:defRPr>
            </a:pPr>
            <a:endParaRPr b="0" u="none" dirty="0"/>
          </a:p>
        </p:txBody>
      </p:sp>
      <p:sp>
        <p:nvSpPr>
          <p:cNvPr id="296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297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pole tekstowe 1"/>
          <p:cNvSpPr txBox="1"/>
          <p:nvPr/>
        </p:nvSpPr>
        <p:spPr>
          <a:xfrm>
            <a:off x="1888088" y="286502"/>
            <a:ext cx="5472608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  <p:sp>
        <p:nvSpPr>
          <p:cNvPr id="299" name="TextBox 21"/>
          <p:cNvSpPr txBox="1"/>
          <p:nvPr/>
        </p:nvSpPr>
        <p:spPr>
          <a:xfrm>
            <a:off x="484489" y="3002154"/>
            <a:ext cx="8099673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>
              <a:defRPr sz="2800" b="1"/>
            </a:lvl1pPr>
          </a:lstStyle>
          <a:p>
            <a:r>
              <a:rPr lang="pl-PL" sz="2400" dirty="0"/>
              <a:t>Krańcowa stopa substytucji </a:t>
            </a:r>
            <a:r>
              <a:rPr lang="pl-PL" sz="2400" b="0" dirty="0"/>
              <a:t>jest to relacja, według której konsument jest skłonny wymieniać jedno dobro na drugie przy zachowaniu </a:t>
            </a:r>
            <a:r>
              <a:rPr lang="pl-PL" sz="2400" b="0" u="sng" dirty="0"/>
              <a:t>tego samego poziomu satysfakcji</a:t>
            </a:r>
            <a:r>
              <a:rPr lang="pl-PL" sz="2400" b="0" dirty="0"/>
              <a:t>.</a:t>
            </a:r>
          </a:p>
          <a:p>
            <a:endParaRPr lang="pl-PL" sz="2400" dirty="0"/>
          </a:p>
          <a:p>
            <a:r>
              <a:rPr sz="2400" b="0" dirty="0"/>
              <a:t>Gusty </a:t>
            </a:r>
            <a:r>
              <a:rPr sz="2400" b="0" dirty="0" err="1"/>
              <a:t>konsumenta</a:t>
            </a:r>
            <a:r>
              <a:rPr sz="2400" b="0" dirty="0"/>
              <a:t> </a:t>
            </a:r>
            <a:r>
              <a:rPr sz="2400" b="0" dirty="0" err="1"/>
              <a:t>ujawniają</a:t>
            </a:r>
            <a:r>
              <a:rPr sz="2400" b="0" dirty="0"/>
              <a:t> </a:t>
            </a:r>
            <a:r>
              <a:rPr sz="2400" dirty="0" err="1"/>
              <a:t>malejącą</a:t>
            </a:r>
            <a:r>
              <a:rPr sz="2400" dirty="0"/>
              <a:t> </a:t>
            </a:r>
            <a:r>
              <a:rPr sz="2400" dirty="0" err="1"/>
              <a:t>krańcową</a:t>
            </a:r>
            <a:r>
              <a:rPr sz="2400" dirty="0"/>
              <a:t> </a:t>
            </a:r>
            <a:r>
              <a:rPr sz="2400" dirty="0" err="1"/>
              <a:t>stopę</a:t>
            </a:r>
            <a:r>
              <a:rPr sz="2400" dirty="0"/>
              <a:t> </a:t>
            </a:r>
            <a:r>
              <a:rPr sz="2400" dirty="0" err="1"/>
              <a:t>substytucji</a:t>
            </a:r>
            <a:r>
              <a:rPr sz="2400" b="0" dirty="0"/>
              <a:t>, </a:t>
            </a:r>
            <a:r>
              <a:rPr sz="2400" b="0" dirty="0" err="1"/>
              <a:t>gdy</a:t>
            </a:r>
            <a:r>
              <a:rPr sz="2400" b="0" dirty="0"/>
              <a:t> </a:t>
            </a:r>
            <a:r>
              <a:rPr sz="2400" b="0" dirty="0" err="1"/>
              <a:t>przy</a:t>
            </a:r>
            <a:r>
              <a:rPr sz="2400" b="0" dirty="0"/>
              <a:t> </a:t>
            </a:r>
            <a:r>
              <a:rPr sz="2400" b="0" dirty="0" err="1"/>
              <a:t>stałej</a:t>
            </a:r>
            <a:r>
              <a:rPr sz="2400" b="0" dirty="0"/>
              <a:t> </a:t>
            </a:r>
            <a:r>
              <a:rPr sz="2400" b="0" dirty="0" err="1"/>
              <a:t>użyteczności</a:t>
            </a:r>
            <a:r>
              <a:rPr sz="2400" b="0" dirty="0"/>
              <a:t> </a:t>
            </a:r>
            <a:r>
              <a:rPr sz="2400" b="0" dirty="0" err="1"/>
              <a:t>dodatkowe</a:t>
            </a:r>
            <a:r>
              <a:rPr sz="2400" b="0" dirty="0"/>
              <a:t> </a:t>
            </a:r>
            <a:r>
              <a:rPr sz="2400" b="0" dirty="0" err="1"/>
              <a:t>jednostki</a:t>
            </a:r>
            <a:r>
              <a:rPr sz="2400" b="0" dirty="0"/>
              <a:t> dobra </a:t>
            </a:r>
            <a:r>
              <a:rPr lang="pl-PL" sz="2400" b="0" dirty="0"/>
              <a:t>X</a:t>
            </a:r>
            <a:r>
              <a:rPr sz="2400" b="0" dirty="0"/>
              <a:t> </a:t>
            </a:r>
            <a:r>
              <a:rPr sz="2400" b="0" dirty="0" err="1"/>
              <a:t>można</a:t>
            </a:r>
            <a:r>
              <a:rPr sz="2400" b="0" dirty="0"/>
              <a:t> </a:t>
            </a:r>
            <a:r>
              <a:rPr sz="2400" b="0" dirty="0" err="1"/>
              <a:t>pozyskiwać</a:t>
            </a:r>
            <a:r>
              <a:rPr sz="2400" b="0" dirty="0"/>
              <a:t> </a:t>
            </a:r>
            <a:r>
              <a:rPr sz="2400" b="0" dirty="0" err="1"/>
              <a:t>kosztem</a:t>
            </a:r>
            <a:r>
              <a:rPr sz="2400" b="0" dirty="0"/>
              <a:t> </a:t>
            </a:r>
            <a:r>
              <a:rPr sz="2400" b="0" u="sng" dirty="0" err="1"/>
              <a:t>coraz</a:t>
            </a:r>
            <a:r>
              <a:rPr sz="2400" b="0" u="sng" dirty="0"/>
              <a:t> </a:t>
            </a:r>
            <a:r>
              <a:rPr sz="2400" b="0" u="sng" dirty="0" err="1"/>
              <a:t>mniejszych</a:t>
            </a:r>
            <a:r>
              <a:rPr sz="2400" b="0" dirty="0"/>
              <a:t> </a:t>
            </a:r>
            <a:r>
              <a:rPr sz="2400" b="0" dirty="0" err="1"/>
              <a:t>ilości</a:t>
            </a:r>
            <a:r>
              <a:rPr sz="2400" b="0" dirty="0"/>
              <a:t> dobra </a:t>
            </a:r>
            <a:r>
              <a:rPr lang="pl-PL" sz="2400" b="0" dirty="0"/>
              <a:t>Y</a:t>
            </a:r>
            <a:r>
              <a:rPr sz="2400" b="0" dirty="0"/>
              <a:t>.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ytuł 1"/>
          <p:cNvSpPr txBox="1"/>
          <p:nvPr/>
        </p:nvSpPr>
        <p:spPr>
          <a:xfrm>
            <a:off x="4743575" y="260647"/>
            <a:ext cx="5328593" cy="1080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>
            <a:lvl1pPr defTabSz="713231">
              <a:defRPr sz="3432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221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pole tekstowe 1"/>
          <p:cNvSpPr txBox="1"/>
          <p:nvPr/>
        </p:nvSpPr>
        <p:spPr>
          <a:xfrm>
            <a:off x="2045327" y="198748"/>
            <a:ext cx="547260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  <p:pic>
        <p:nvPicPr>
          <p:cNvPr id="3076" name="Picture 4" descr="dr Zofia Skrzypczak Wydział Zarządzania UW - ppt pobierz">
            <a:extLst>
              <a:ext uri="{FF2B5EF4-FFF2-40B4-BE49-F238E27FC236}">
                <a16:creationId xmlns:a16="http://schemas.microsoft.com/office/drawing/2014/main" id="{9534B8D2-921F-44A7-A4C5-2FFF66A9E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6"/>
          <a:stretch/>
        </p:blipFill>
        <p:spPr bwMode="auto">
          <a:xfrm>
            <a:off x="718456" y="1647693"/>
            <a:ext cx="7735079" cy="472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15503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3D2F29E-0789-4D48-B28A-6C078AD262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0" t="25782" r="45102" b="13810"/>
          <a:stretch/>
        </p:blipFill>
        <p:spPr>
          <a:xfrm>
            <a:off x="1414392" y="2156211"/>
            <a:ext cx="5984790" cy="4160617"/>
          </a:xfrm>
          <a:prstGeom prst="rect">
            <a:avLst/>
          </a:prstGeom>
        </p:spPr>
      </p:pic>
      <p:sp>
        <p:nvSpPr>
          <p:cNvPr id="220" name="Tytuł 1"/>
          <p:cNvSpPr txBox="1"/>
          <p:nvPr/>
        </p:nvSpPr>
        <p:spPr>
          <a:xfrm>
            <a:off x="4743575" y="260647"/>
            <a:ext cx="5328593" cy="1080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lnSpcReduction="10000"/>
          </a:bodyPr>
          <a:lstStyle>
            <a:lvl1pPr defTabSz="713231">
              <a:defRPr sz="3432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221" name="Obraz 7" descr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pole tekstowe 1"/>
          <p:cNvSpPr txBox="1"/>
          <p:nvPr/>
        </p:nvSpPr>
        <p:spPr>
          <a:xfrm>
            <a:off x="2045327" y="198748"/>
            <a:ext cx="547260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D449B691-AD15-455B-9900-518D9B48267D}"/>
              </a:ext>
            </a:extLst>
          </p:cNvPr>
          <p:cNvSpPr txBox="1"/>
          <p:nvPr/>
        </p:nvSpPr>
        <p:spPr>
          <a:xfrm>
            <a:off x="2548822" y="1695805"/>
            <a:ext cx="5472610" cy="89894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pl-PL" dirty="0"/>
              <a:t>Krańcowa stopa substytucji</a:t>
            </a:r>
            <a:endParaRPr dirty="0"/>
          </a:p>
          <a:p>
            <a:pPr algn="ctr">
              <a:defRPr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algn="just">
              <a:defRPr sz="2000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 startAt="2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132975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ytuł 1"/>
          <p:cNvSpPr txBox="1"/>
          <p:nvPr/>
        </p:nvSpPr>
        <p:spPr>
          <a:xfrm>
            <a:off x="432098" y="1895171"/>
            <a:ext cx="8279804" cy="3826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 defTabSz="749808">
              <a:defRPr sz="2296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Gusty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krzywa</a:t>
            </a:r>
            <a:r>
              <a:rPr dirty="0"/>
              <a:t> </a:t>
            </a:r>
            <a:r>
              <a:rPr dirty="0" err="1"/>
              <a:t>obojętności</a:t>
            </a:r>
            <a:endParaRPr dirty="0"/>
          </a:p>
          <a:p>
            <a:pPr algn="ctr" defTabSz="749808">
              <a:defRPr sz="2296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algn="just" defTabSz="749808">
              <a:defRPr sz="1640">
                <a:latin typeface="Cambria"/>
                <a:ea typeface="Cambria"/>
                <a:cs typeface="Cambria"/>
                <a:sym typeface="Cambria"/>
              </a:defRPr>
            </a:pPr>
            <a:r>
              <a:rPr sz="2000" dirty="0" err="1"/>
              <a:t>Przedstawione</a:t>
            </a:r>
            <a:r>
              <a:rPr sz="2000" dirty="0"/>
              <a:t> </a:t>
            </a:r>
            <a:r>
              <a:rPr sz="2000" dirty="0" err="1"/>
              <a:t>założenia</a:t>
            </a:r>
            <a:r>
              <a:rPr sz="2000" dirty="0"/>
              <a:t> </a:t>
            </a:r>
            <a:r>
              <a:rPr sz="2000" dirty="0" err="1"/>
              <a:t>dotyczące</a:t>
            </a:r>
            <a:r>
              <a:rPr sz="2000" dirty="0"/>
              <a:t> </a:t>
            </a:r>
            <a:r>
              <a:rPr sz="2000" dirty="0" err="1"/>
              <a:t>gustów</a:t>
            </a:r>
            <a:r>
              <a:rPr sz="2000" dirty="0"/>
              <a:t> </a:t>
            </a:r>
            <a:r>
              <a:rPr sz="2000" dirty="0" err="1"/>
              <a:t>konsumenta</a:t>
            </a:r>
            <a:r>
              <a:rPr sz="2000" dirty="0"/>
              <a:t> </a:t>
            </a:r>
            <a:r>
              <a:rPr sz="2000" dirty="0" err="1"/>
              <a:t>umożliwiają</a:t>
            </a:r>
            <a:r>
              <a:rPr sz="2000" dirty="0"/>
              <a:t> </a:t>
            </a:r>
            <a:r>
              <a:rPr sz="2000" dirty="0" err="1"/>
              <a:t>przedstawienie</a:t>
            </a:r>
            <a:r>
              <a:rPr sz="2000" dirty="0"/>
              <a:t> </a:t>
            </a:r>
            <a:r>
              <a:rPr sz="2000" dirty="0" err="1"/>
              <a:t>gustów</a:t>
            </a:r>
            <a:r>
              <a:rPr sz="2000" dirty="0"/>
              <a:t> </a:t>
            </a:r>
            <a:r>
              <a:rPr sz="2000" dirty="0" err="1"/>
              <a:t>konsumentów</a:t>
            </a:r>
            <a:r>
              <a:rPr sz="2000" dirty="0"/>
              <a:t> za </a:t>
            </a:r>
            <a:r>
              <a:rPr sz="2000" b="1" dirty="0" err="1"/>
              <a:t>pomocą</a:t>
            </a:r>
            <a:r>
              <a:rPr sz="2000" b="1" dirty="0"/>
              <a:t> </a:t>
            </a:r>
            <a:r>
              <a:rPr sz="2000" b="1" dirty="0" err="1"/>
              <a:t>krzywej</a:t>
            </a:r>
            <a:r>
              <a:rPr sz="2000" b="1" dirty="0"/>
              <a:t> </a:t>
            </a:r>
            <a:r>
              <a:rPr sz="2000" b="1" dirty="0" err="1"/>
              <a:t>obojętności</a:t>
            </a:r>
            <a:r>
              <a:rPr sz="2000" b="1" dirty="0"/>
              <a:t>.</a:t>
            </a:r>
          </a:p>
          <a:p>
            <a:pPr algn="just" defTabSz="749808">
              <a:defRPr sz="1640" b="1">
                <a:latin typeface="Cambria"/>
                <a:ea typeface="Cambria"/>
                <a:cs typeface="Cambria"/>
                <a:sym typeface="Cambria"/>
              </a:defRPr>
            </a:pPr>
            <a:endParaRPr b="1" dirty="0"/>
          </a:p>
          <a:p>
            <a:pPr defTabSz="749808">
              <a:defRPr sz="1968" b="1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Krzywa</a:t>
            </a:r>
            <a:r>
              <a:rPr dirty="0"/>
              <a:t> </a:t>
            </a:r>
            <a:r>
              <a:rPr dirty="0" err="1"/>
              <a:t>obojętności</a:t>
            </a:r>
            <a:r>
              <a:rPr dirty="0"/>
              <a:t> (</a:t>
            </a:r>
            <a:r>
              <a:rPr i="1" dirty="0"/>
              <a:t>ang. indifference curve</a:t>
            </a:r>
            <a:r>
              <a:rPr dirty="0"/>
              <a:t>) </a:t>
            </a:r>
            <a:r>
              <a:rPr dirty="0" err="1"/>
              <a:t>pokazuje</a:t>
            </a:r>
            <a:r>
              <a:rPr dirty="0"/>
              <a:t> </a:t>
            </a:r>
            <a:r>
              <a:rPr dirty="0" err="1"/>
              <a:t>wszystkie</a:t>
            </a:r>
            <a:r>
              <a:rPr dirty="0"/>
              <a:t> </a:t>
            </a:r>
            <a:r>
              <a:rPr dirty="0" err="1"/>
              <a:t>kombinacje</a:t>
            </a:r>
            <a:r>
              <a:rPr dirty="0"/>
              <a:t> </a:t>
            </a:r>
            <a:r>
              <a:rPr dirty="0" err="1"/>
              <a:t>dwóch</a:t>
            </a:r>
            <a:r>
              <a:rPr dirty="0"/>
              <a:t> </a:t>
            </a:r>
            <a:r>
              <a:rPr dirty="0" err="1"/>
              <a:t>dóbr</a:t>
            </a:r>
            <a:r>
              <a:rPr dirty="0"/>
              <a:t> </a:t>
            </a:r>
            <a:r>
              <a:rPr dirty="0" err="1"/>
              <a:t>dające</a:t>
            </a:r>
            <a:r>
              <a:rPr dirty="0"/>
              <a:t> </a:t>
            </a:r>
            <a:r>
              <a:rPr dirty="0" err="1"/>
              <a:t>konsumentowi</a:t>
            </a:r>
            <a:r>
              <a:rPr dirty="0"/>
              <a:t> </a:t>
            </a:r>
            <a:r>
              <a:rPr dirty="0" err="1"/>
              <a:t>taką</a:t>
            </a:r>
            <a:r>
              <a:rPr dirty="0"/>
              <a:t> </a:t>
            </a:r>
            <a:r>
              <a:rPr dirty="0" err="1"/>
              <a:t>samą</a:t>
            </a:r>
            <a:r>
              <a:rPr dirty="0"/>
              <a:t> </a:t>
            </a:r>
            <a:r>
              <a:rPr dirty="0" err="1"/>
              <a:t>całkowitą</a:t>
            </a:r>
            <a:r>
              <a:rPr dirty="0"/>
              <a:t> </a:t>
            </a:r>
            <a:r>
              <a:rPr dirty="0" err="1"/>
              <a:t>użyteczność</a:t>
            </a:r>
            <a:r>
              <a:rPr dirty="0"/>
              <a:t>.</a:t>
            </a:r>
            <a:endParaRPr lang="pl-PL" dirty="0"/>
          </a:p>
          <a:p>
            <a:pPr defTabSz="749808">
              <a:defRPr sz="1968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defTabSz="749808">
              <a:defRPr sz="1968" b="1">
                <a:latin typeface="Cambria"/>
                <a:ea typeface="Cambria"/>
                <a:cs typeface="Cambria"/>
                <a:sym typeface="Cambria"/>
              </a:defRPr>
            </a:pPr>
            <a:r>
              <a:rPr lang="pl-PL" sz="2000" dirty="0">
                <a:latin typeface="Cambria"/>
                <a:ea typeface="Cambria"/>
              </a:rPr>
              <a:t>Każdy punkt na krzywej obojętności reprezentuje koszyk dóbr, którego konsumpcja czyni konsumenta jednakowo szczęśliwym.</a:t>
            </a:r>
            <a:endParaRPr sz="2000" dirty="0">
              <a:latin typeface="Cambria"/>
              <a:ea typeface="Cambria"/>
            </a:endParaRPr>
          </a:p>
          <a:p>
            <a:pPr algn="just" defTabSz="749808">
              <a:defRPr sz="1640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281177" indent="-281177" algn="just" defTabSz="749808">
              <a:buSzPct val="100000"/>
              <a:buAutoNum type="arabicPeriod"/>
              <a:defRPr sz="164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281177" indent="-281177" algn="just" defTabSz="749808">
              <a:buSzPct val="100000"/>
              <a:buAutoNum type="arabicPeriod" startAt="2"/>
              <a:defRPr sz="164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</p:txBody>
      </p:sp>
      <p:sp>
        <p:nvSpPr>
          <p:cNvPr id="303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304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pole tekstowe 1"/>
          <p:cNvSpPr txBox="1"/>
          <p:nvPr/>
        </p:nvSpPr>
        <p:spPr>
          <a:xfrm>
            <a:off x="1957573" y="268952"/>
            <a:ext cx="5472608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ytuł 1"/>
          <p:cNvSpPr txBox="1"/>
          <p:nvPr/>
        </p:nvSpPr>
        <p:spPr>
          <a:xfrm>
            <a:off x="432098" y="1257269"/>
            <a:ext cx="8279804" cy="446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Krzywa</a:t>
            </a:r>
            <a:r>
              <a:rPr dirty="0"/>
              <a:t> </a:t>
            </a:r>
            <a:r>
              <a:rPr dirty="0" err="1"/>
              <a:t>obojętności</a:t>
            </a:r>
            <a:endParaRPr dirty="0"/>
          </a:p>
          <a:p>
            <a:pPr algn="ctr">
              <a:defRPr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algn="just">
              <a:defRPr sz="2000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 startAt="2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</p:txBody>
      </p:sp>
      <p:sp>
        <p:nvSpPr>
          <p:cNvPr id="309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310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pole tekstowe 1"/>
          <p:cNvSpPr txBox="1"/>
          <p:nvPr/>
        </p:nvSpPr>
        <p:spPr>
          <a:xfrm>
            <a:off x="1835696" y="199542"/>
            <a:ext cx="5472608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  <p:sp>
        <p:nvSpPr>
          <p:cNvPr id="317" name="TextBox 14"/>
          <p:cNvSpPr txBox="1"/>
          <p:nvPr/>
        </p:nvSpPr>
        <p:spPr>
          <a:xfrm>
            <a:off x="1344621" y="1725684"/>
            <a:ext cx="7402225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/>
            </a:lvl1pPr>
          </a:lstStyle>
          <a:p>
            <a:r>
              <a:rPr dirty="0" err="1"/>
              <a:t>Krzywa</a:t>
            </a:r>
            <a:r>
              <a:rPr dirty="0"/>
              <a:t> </a:t>
            </a:r>
            <a:r>
              <a:rPr dirty="0" err="1"/>
              <a:t>obojętności</a:t>
            </a:r>
            <a:r>
              <a:rPr dirty="0"/>
              <a:t> </a:t>
            </a:r>
            <a:r>
              <a:rPr dirty="0" err="1"/>
              <a:t>jako</a:t>
            </a:r>
            <a:r>
              <a:rPr dirty="0"/>
              <a:t> </a:t>
            </a:r>
            <a:r>
              <a:rPr dirty="0" err="1"/>
              <a:t>obraz</a:t>
            </a:r>
            <a:r>
              <a:rPr dirty="0"/>
              <a:t> </a:t>
            </a:r>
            <a:r>
              <a:rPr dirty="0" err="1"/>
              <a:t>gustów</a:t>
            </a:r>
            <a:r>
              <a:rPr dirty="0"/>
              <a:t> </a:t>
            </a:r>
            <a:r>
              <a:rPr dirty="0" err="1"/>
              <a:t>konsumenta</a:t>
            </a:r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91625D0-0413-458C-9980-256E14B79D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12" t="29269" r="26429" b="7778"/>
          <a:stretch/>
        </p:blipFill>
        <p:spPr>
          <a:xfrm>
            <a:off x="1730286" y="2334694"/>
            <a:ext cx="5435626" cy="401350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ytuł 1"/>
          <p:cNvSpPr txBox="1"/>
          <p:nvPr/>
        </p:nvSpPr>
        <p:spPr>
          <a:xfrm>
            <a:off x="432098" y="1257269"/>
            <a:ext cx="8279804" cy="446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Krzywa</a:t>
            </a:r>
            <a:r>
              <a:rPr dirty="0"/>
              <a:t> </a:t>
            </a:r>
            <a:r>
              <a:rPr dirty="0" err="1"/>
              <a:t>obojętności</a:t>
            </a:r>
            <a:endParaRPr dirty="0"/>
          </a:p>
          <a:p>
            <a:pPr algn="ctr">
              <a:defRPr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algn="just">
              <a:defRPr sz="2000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 startAt="2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</p:txBody>
      </p:sp>
      <p:sp>
        <p:nvSpPr>
          <p:cNvPr id="382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383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pole tekstowe 1"/>
          <p:cNvSpPr txBox="1"/>
          <p:nvPr/>
        </p:nvSpPr>
        <p:spPr>
          <a:xfrm>
            <a:off x="1972425" y="189973"/>
            <a:ext cx="5472608" cy="88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TEORIA WYBORU KONSUMENTA</a:t>
            </a:r>
          </a:p>
        </p:txBody>
      </p:sp>
      <p:graphicFrame>
        <p:nvGraphicFramePr>
          <p:cNvPr id="385" name="Chart 10"/>
          <p:cNvGraphicFramePr/>
          <p:nvPr/>
        </p:nvGraphicFramePr>
        <p:xfrm>
          <a:off x="433224" y="2197622"/>
          <a:ext cx="4125910" cy="312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86" name="Arc 12"/>
          <p:cNvSpPr/>
          <p:nvPr/>
        </p:nvSpPr>
        <p:spPr>
          <a:xfrm rot="10800000">
            <a:off x="1302956" y="2784386"/>
            <a:ext cx="1289803" cy="2050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9050">
            <a:solidFill>
              <a:srgbClr val="4A7EBB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87" name="Arc 13"/>
          <p:cNvSpPr/>
          <p:nvPr/>
        </p:nvSpPr>
        <p:spPr>
          <a:xfrm rot="10400548">
            <a:off x="5551443" y="2651317"/>
            <a:ext cx="2545131" cy="1619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9050">
            <a:solidFill>
              <a:srgbClr val="4A7EBB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88" name="TextBox 14"/>
          <p:cNvSpPr txBox="1"/>
          <p:nvPr/>
        </p:nvSpPr>
        <p:spPr>
          <a:xfrm>
            <a:off x="3558009" y="1661612"/>
            <a:ext cx="230144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/>
            </a:lvl1pPr>
          </a:lstStyle>
          <a:p>
            <a:r>
              <a:rPr dirty="0" err="1"/>
              <a:t>Różnica</a:t>
            </a:r>
            <a:r>
              <a:rPr dirty="0"/>
              <a:t> </a:t>
            </a:r>
            <a:r>
              <a:rPr dirty="0" err="1"/>
              <a:t>gustów</a:t>
            </a:r>
            <a:endParaRPr dirty="0"/>
          </a:p>
        </p:txBody>
      </p:sp>
      <p:sp>
        <p:nvSpPr>
          <p:cNvPr id="389" name="TextBox 15"/>
          <p:cNvSpPr txBox="1"/>
          <p:nvPr/>
        </p:nvSpPr>
        <p:spPr>
          <a:xfrm>
            <a:off x="729523" y="2006329"/>
            <a:ext cx="34312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Qf</a:t>
            </a:r>
          </a:p>
        </p:txBody>
      </p:sp>
      <p:sp>
        <p:nvSpPr>
          <p:cNvPr id="390" name="TextBox 16"/>
          <p:cNvSpPr txBox="1"/>
          <p:nvPr/>
        </p:nvSpPr>
        <p:spPr>
          <a:xfrm>
            <a:off x="4241543" y="5109886"/>
            <a:ext cx="44838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Qm</a:t>
            </a:r>
          </a:p>
        </p:txBody>
      </p:sp>
      <p:sp>
        <p:nvSpPr>
          <p:cNvPr id="391" name="TextBox 29"/>
          <p:cNvSpPr txBox="1"/>
          <p:nvPr/>
        </p:nvSpPr>
        <p:spPr>
          <a:xfrm>
            <a:off x="742725" y="2415053"/>
            <a:ext cx="37225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U1</a:t>
            </a:r>
          </a:p>
        </p:txBody>
      </p:sp>
      <p:sp>
        <p:nvSpPr>
          <p:cNvPr id="392" name="TextBox 30"/>
          <p:cNvSpPr txBox="1"/>
          <p:nvPr/>
        </p:nvSpPr>
        <p:spPr>
          <a:xfrm>
            <a:off x="1104020" y="2417897"/>
            <a:ext cx="37225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U2</a:t>
            </a:r>
          </a:p>
        </p:txBody>
      </p:sp>
      <p:sp>
        <p:nvSpPr>
          <p:cNvPr id="393" name="TextBox 31"/>
          <p:cNvSpPr txBox="1"/>
          <p:nvPr/>
        </p:nvSpPr>
        <p:spPr>
          <a:xfrm>
            <a:off x="1435065" y="2420741"/>
            <a:ext cx="37225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U3</a:t>
            </a:r>
          </a:p>
        </p:txBody>
      </p:sp>
      <p:graphicFrame>
        <p:nvGraphicFramePr>
          <p:cNvPr id="394" name="Chart 26"/>
          <p:cNvGraphicFramePr/>
          <p:nvPr/>
        </p:nvGraphicFramePr>
        <p:xfrm>
          <a:off x="4462927" y="2196258"/>
          <a:ext cx="4125910" cy="3162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95" name="TextBox 27"/>
          <p:cNvSpPr txBox="1"/>
          <p:nvPr/>
        </p:nvSpPr>
        <p:spPr>
          <a:xfrm>
            <a:off x="4732180" y="2007073"/>
            <a:ext cx="34312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Qf</a:t>
            </a:r>
          </a:p>
        </p:txBody>
      </p:sp>
      <p:sp>
        <p:nvSpPr>
          <p:cNvPr id="396" name="TextBox 28"/>
          <p:cNvSpPr txBox="1"/>
          <p:nvPr/>
        </p:nvSpPr>
        <p:spPr>
          <a:xfrm>
            <a:off x="8201983" y="5115995"/>
            <a:ext cx="44838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Qm</a:t>
            </a:r>
          </a:p>
        </p:txBody>
      </p:sp>
      <p:sp>
        <p:nvSpPr>
          <p:cNvPr id="397" name="Arc 32"/>
          <p:cNvSpPr/>
          <p:nvPr/>
        </p:nvSpPr>
        <p:spPr>
          <a:xfrm rot="10472058">
            <a:off x="1739287" y="2699180"/>
            <a:ext cx="1289803" cy="2050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9050">
            <a:solidFill>
              <a:srgbClr val="4A7EBB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98" name="Arc 33"/>
          <p:cNvSpPr/>
          <p:nvPr/>
        </p:nvSpPr>
        <p:spPr>
          <a:xfrm rot="11040944">
            <a:off x="934355" y="2858971"/>
            <a:ext cx="1343993" cy="2112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9050">
            <a:solidFill>
              <a:srgbClr val="4A7EBB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99" name="Arc 38"/>
          <p:cNvSpPr/>
          <p:nvPr/>
        </p:nvSpPr>
        <p:spPr>
          <a:xfrm rot="10400548">
            <a:off x="5430003" y="3019861"/>
            <a:ext cx="2545131" cy="1619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9050">
            <a:solidFill>
              <a:srgbClr val="4A7EBB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00" name="Arc 39"/>
          <p:cNvSpPr/>
          <p:nvPr/>
        </p:nvSpPr>
        <p:spPr>
          <a:xfrm rot="10400548">
            <a:off x="5294867" y="3348204"/>
            <a:ext cx="2545131" cy="1619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9050">
            <a:solidFill>
              <a:srgbClr val="4A7EBB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01" name="TextBox 40"/>
          <p:cNvSpPr txBox="1"/>
          <p:nvPr/>
        </p:nvSpPr>
        <p:spPr>
          <a:xfrm>
            <a:off x="4785940" y="3165263"/>
            <a:ext cx="37225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U1</a:t>
            </a:r>
          </a:p>
        </p:txBody>
      </p:sp>
      <p:sp>
        <p:nvSpPr>
          <p:cNvPr id="402" name="TextBox 41"/>
          <p:cNvSpPr txBox="1"/>
          <p:nvPr/>
        </p:nvSpPr>
        <p:spPr>
          <a:xfrm>
            <a:off x="4780098" y="2815213"/>
            <a:ext cx="37225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U2</a:t>
            </a:r>
          </a:p>
        </p:txBody>
      </p:sp>
      <p:sp>
        <p:nvSpPr>
          <p:cNvPr id="403" name="TextBox 42"/>
          <p:cNvSpPr txBox="1"/>
          <p:nvPr/>
        </p:nvSpPr>
        <p:spPr>
          <a:xfrm>
            <a:off x="4785940" y="2421510"/>
            <a:ext cx="37225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U3</a:t>
            </a:r>
          </a:p>
        </p:txBody>
      </p:sp>
      <p:sp>
        <p:nvSpPr>
          <p:cNvPr id="404" name="TextBox 2"/>
          <p:cNvSpPr txBox="1"/>
          <p:nvPr/>
        </p:nvSpPr>
        <p:spPr>
          <a:xfrm>
            <a:off x="1796627" y="5554629"/>
            <a:ext cx="191798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Miłośnik fast-food</a:t>
            </a:r>
          </a:p>
        </p:txBody>
      </p:sp>
      <p:sp>
        <p:nvSpPr>
          <p:cNvPr id="405" name="TextBox 43"/>
          <p:cNvSpPr txBox="1"/>
          <p:nvPr/>
        </p:nvSpPr>
        <p:spPr>
          <a:xfrm>
            <a:off x="6204844" y="5491377"/>
            <a:ext cx="97612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Kinoman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ytuł 1"/>
          <p:cNvSpPr txBox="1"/>
          <p:nvPr/>
        </p:nvSpPr>
        <p:spPr>
          <a:xfrm>
            <a:off x="432098" y="1257269"/>
            <a:ext cx="8279804" cy="446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Krzywa</a:t>
            </a:r>
            <a:r>
              <a:rPr dirty="0"/>
              <a:t> </a:t>
            </a:r>
            <a:r>
              <a:rPr dirty="0" err="1"/>
              <a:t>obojętności</a:t>
            </a:r>
            <a:endParaRPr dirty="0"/>
          </a:p>
          <a:p>
            <a:pPr algn="ctr">
              <a:defRPr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algn="just">
              <a:defRPr sz="2000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algn="just"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</p:txBody>
      </p:sp>
      <p:sp>
        <p:nvSpPr>
          <p:cNvPr id="335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336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pole tekstowe 1"/>
          <p:cNvSpPr txBox="1"/>
          <p:nvPr/>
        </p:nvSpPr>
        <p:spPr>
          <a:xfrm>
            <a:off x="1935262" y="193636"/>
            <a:ext cx="547260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  <p:graphicFrame>
        <p:nvGraphicFramePr>
          <p:cNvPr id="338" name="Chart 10"/>
          <p:cNvGraphicFramePr/>
          <p:nvPr/>
        </p:nvGraphicFramePr>
        <p:xfrm>
          <a:off x="2576106" y="2384465"/>
          <a:ext cx="3363521" cy="2991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9" name="TextBox 14"/>
          <p:cNvSpPr txBox="1"/>
          <p:nvPr/>
        </p:nvSpPr>
        <p:spPr>
          <a:xfrm>
            <a:off x="1852471" y="1735130"/>
            <a:ext cx="626235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/>
            </a:lvl1pPr>
          </a:lstStyle>
          <a:p>
            <a:r>
              <a:rPr dirty="0" err="1"/>
              <a:t>Krzywe</a:t>
            </a:r>
            <a:r>
              <a:rPr dirty="0"/>
              <a:t> </a:t>
            </a:r>
            <a:r>
              <a:rPr dirty="0" err="1"/>
              <a:t>obojętności</a:t>
            </a:r>
            <a:r>
              <a:rPr dirty="0"/>
              <a:t> </a:t>
            </a: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mogą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 </a:t>
            </a:r>
            <a:r>
              <a:rPr dirty="0" err="1"/>
              <a:t>przecinać</a:t>
            </a:r>
            <a:endParaRPr dirty="0"/>
          </a:p>
        </p:txBody>
      </p:sp>
      <p:sp>
        <p:nvSpPr>
          <p:cNvPr id="340" name="TextBox 15"/>
          <p:cNvSpPr txBox="1"/>
          <p:nvPr/>
        </p:nvSpPr>
        <p:spPr>
          <a:xfrm>
            <a:off x="2518552" y="2265257"/>
            <a:ext cx="34312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Qf</a:t>
            </a:r>
          </a:p>
        </p:txBody>
      </p:sp>
      <p:sp>
        <p:nvSpPr>
          <p:cNvPr id="341" name="TextBox 16"/>
          <p:cNvSpPr txBox="1"/>
          <p:nvPr/>
        </p:nvSpPr>
        <p:spPr>
          <a:xfrm>
            <a:off x="5676953" y="5103753"/>
            <a:ext cx="44838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Qm</a:t>
            </a:r>
          </a:p>
        </p:txBody>
      </p:sp>
      <p:sp>
        <p:nvSpPr>
          <p:cNvPr id="342" name="Freeform: Shape 26"/>
          <p:cNvSpPr/>
          <p:nvPr/>
        </p:nvSpPr>
        <p:spPr>
          <a:xfrm>
            <a:off x="3187337" y="2751908"/>
            <a:ext cx="2386149" cy="2081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393" y="5159"/>
                  <a:pt x="2785" y="10318"/>
                  <a:pt x="6385" y="13918"/>
                </a:cubicBezTo>
                <a:cubicBezTo>
                  <a:pt x="9985" y="17518"/>
                  <a:pt x="21600" y="21600"/>
                  <a:pt x="21600" y="21600"/>
                </a:cubicBezTo>
              </a:path>
            </a:pathLst>
          </a:custGeom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3" name="Freeform: Shape 29"/>
          <p:cNvSpPr/>
          <p:nvPr/>
        </p:nvSpPr>
        <p:spPr>
          <a:xfrm>
            <a:off x="3003420" y="3026228"/>
            <a:ext cx="2673533" cy="1532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2105" y="6361"/>
                  <a:pt x="4210" y="12723"/>
                  <a:pt x="7810" y="16323"/>
                </a:cubicBezTo>
                <a:cubicBezTo>
                  <a:pt x="11410" y="19923"/>
                  <a:pt x="16505" y="20761"/>
                  <a:pt x="21600" y="21600"/>
                </a:cubicBezTo>
              </a:path>
            </a:pathLst>
          </a:custGeom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4" name="TextBox 30"/>
          <p:cNvSpPr txBox="1"/>
          <p:nvPr/>
        </p:nvSpPr>
        <p:spPr>
          <a:xfrm>
            <a:off x="4147439" y="3907470"/>
            <a:ext cx="23451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Y</a:t>
            </a:r>
          </a:p>
        </p:txBody>
      </p:sp>
      <p:sp>
        <p:nvSpPr>
          <p:cNvPr id="345" name="Oval 22"/>
          <p:cNvSpPr/>
          <p:nvPr/>
        </p:nvSpPr>
        <p:spPr>
          <a:xfrm>
            <a:off x="4002980" y="4149080"/>
            <a:ext cx="129927" cy="138779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6" name="Oval 31"/>
          <p:cNvSpPr/>
          <p:nvPr/>
        </p:nvSpPr>
        <p:spPr>
          <a:xfrm>
            <a:off x="5114135" y="4637053"/>
            <a:ext cx="129927" cy="138779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7" name="Oval 32"/>
          <p:cNvSpPr/>
          <p:nvPr/>
        </p:nvSpPr>
        <p:spPr>
          <a:xfrm>
            <a:off x="5384760" y="4459216"/>
            <a:ext cx="129927" cy="138779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8" name="TextBox 33"/>
          <p:cNvSpPr txBox="1"/>
          <p:nvPr/>
        </p:nvSpPr>
        <p:spPr>
          <a:xfrm>
            <a:off x="5460620" y="4144960"/>
            <a:ext cx="229938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Z</a:t>
            </a:r>
          </a:p>
        </p:txBody>
      </p:sp>
      <p:sp>
        <p:nvSpPr>
          <p:cNvPr id="349" name="TextBox 35"/>
          <p:cNvSpPr txBox="1"/>
          <p:nvPr/>
        </p:nvSpPr>
        <p:spPr>
          <a:xfrm>
            <a:off x="4899931" y="4712825"/>
            <a:ext cx="23138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X</a:t>
            </a:r>
          </a:p>
        </p:txBody>
      </p:sp>
      <p:sp>
        <p:nvSpPr>
          <p:cNvPr id="350" name="TextBox 36"/>
          <p:cNvSpPr txBox="1"/>
          <p:nvPr/>
        </p:nvSpPr>
        <p:spPr>
          <a:xfrm>
            <a:off x="297292" y="5525460"/>
            <a:ext cx="881175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/>
            </a:lvl1pPr>
          </a:lstStyle>
          <a:p>
            <a:r>
              <a:rPr lang="pl-PL" dirty="0"/>
              <a:t>Przecięcie się krzywych obojętności powodowałoby nielogiczne wybory konsumenta.</a:t>
            </a:r>
            <a:endParaRPr dirty="0"/>
          </a:p>
        </p:txBody>
      </p:sp>
      <p:sp>
        <p:nvSpPr>
          <p:cNvPr id="351" name="TextBox 37"/>
          <p:cNvSpPr txBox="1"/>
          <p:nvPr/>
        </p:nvSpPr>
        <p:spPr>
          <a:xfrm>
            <a:off x="2989851" y="2428744"/>
            <a:ext cx="252374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</a:t>
            </a:r>
          </a:p>
        </p:txBody>
      </p:sp>
      <p:sp>
        <p:nvSpPr>
          <p:cNvPr id="352" name="TextBox 38"/>
          <p:cNvSpPr txBox="1"/>
          <p:nvPr/>
        </p:nvSpPr>
        <p:spPr>
          <a:xfrm>
            <a:off x="2650064" y="2720015"/>
            <a:ext cx="336313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U’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ytuł 1"/>
          <p:cNvSpPr txBox="1"/>
          <p:nvPr/>
        </p:nvSpPr>
        <p:spPr>
          <a:xfrm>
            <a:off x="597852" y="1695242"/>
            <a:ext cx="8279804" cy="411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pl-PL" dirty="0"/>
              <a:t>Maksymalizacja użyteczności a wybór </a:t>
            </a:r>
            <a:r>
              <a:rPr lang="pl-PL" dirty="0" err="1"/>
              <a:t>konsmenta</a:t>
            </a:r>
            <a:r>
              <a:rPr lang="pl-PL" dirty="0"/>
              <a:t> (optimum konsumenta)</a:t>
            </a:r>
            <a:endParaRPr dirty="0"/>
          </a:p>
          <a:p>
            <a:pPr algn="ctr">
              <a:defRPr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 startAt="2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</p:txBody>
      </p:sp>
      <p:sp>
        <p:nvSpPr>
          <p:cNvPr id="471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472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pole tekstowe 1"/>
          <p:cNvSpPr txBox="1"/>
          <p:nvPr/>
        </p:nvSpPr>
        <p:spPr>
          <a:xfrm>
            <a:off x="2001450" y="277727"/>
            <a:ext cx="547260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05471A5-56F8-4A3A-A405-D3709048664B}"/>
              </a:ext>
            </a:extLst>
          </p:cNvPr>
          <p:cNvSpPr txBox="1"/>
          <p:nvPr/>
        </p:nvSpPr>
        <p:spPr>
          <a:xfrm>
            <a:off x="5856847" y="2766934"/>
            <a:ext cx="2979248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b="1" dirty="0"/>
              <a:t>O</a:t>
            </a:r>
            <a:r>
              <a:rPr kumimoji="0" lang="pl-PL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ptymalnym wyborem </a:t>
            </a:r>
            <a:r>
              <a:rPr kumimoji="0" lang="pl-P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dla konsumenta jest taki koszyk, który kosztuje go dokładnie tyle, ile wynosi jego dochód, </a:t>
            </a:r>
            <a:br>
              <a:rPr kumimoji="0" lang="pl-P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</a:br>
            <a:r>
              <a:rPr kumimoji="0" lang="pl-P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 zarazem leży na najwyższej krzywej obojętności, maksymalizując jego użyteczność całkowitą z konsumpcji, czyli </a:t>
            </a:r>
            <a:r>
              <a:rPr kumimoji="0" lang="pl-PL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leży w punkcie styczności krzywej obojętności i linii ograniczenia budżetowego</a:t>
            </a:r>
            <a:r>
              <a:rPr kumimoji="0" lang="pl-P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7783A02-A48A-4B48-80AF-C99D8C30A2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73" t="29891" r="28980" b="8005"/>
          <a:stretch/>
        </p:blipFill>
        <p:spPr>
          <a:xfrm>
            <a:off x="921647" y="2664295"/>
            <a:ext cx="4611405" cy="368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9031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3" name="Chart 26"/>
          <p:cNvGraphicFramePr/>
          <p:nvPr/>
        </p:nvGraphicFramePr>
        <p:xfrm>
          <a:off x="4564527" y="2120058"/>
          <a:ext cx="4125910" cy="3162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34" name="Tytuł 1"/>
          <p:cNvSpPr txBox="1"/>
          <p:nvPr/>
        </p:nvSpPr>
        <p:spPr>
          <a:xfrm>
            <a:off x="432098" y="1257269"/>
            <a:ext cx="8279804" cy="446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Krzywa obojętności</a:t>
            </a:r>
          </a:p>
          <a:p>
            <a:pPr algn="ctr">
              <a:defRPr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 algn="just">
              <a:defRPr sz="200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 marL="342900" indent="-342900" algn="just">
              <a:buSzPct val="100000"/>
              <a:buAutoNum type="arabicPeriod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 marL="342900" indent="-342900" algn="just">
              <a:buSzPct val="100000"/>
              <a:buAutoNum type="arabicPeriod" startAt="2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/>
          </a:p>
        </p:txBody>
      </p:sp>
      <p:sp>
        <p:nvSpPr>
          <p:cNvPr id="435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436" name="Obraz 7" descr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pole tekstowe 1"/>
          <p:cNvSpPr txBox="1"/>
          <p:nvPr/>
        </p:nvSpPr>
        <p:spPr>
          <a:xfrm>
            <a:off x="1957573" y="195294"/>
            <a:ext cx="5472608" cy="889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TEORIA WYBORU KONSUMENTA</a:t>
            </a:r>
          </a:p>
        </p:txBody>
      </p:sp>
      <p:graphicFrame>
        <p:nvGraphicFramePr>
          <p:cNvPr id="438" name="Chart 10"/>
          <p:cNvGraphicFramePr/>
          <p:nvPr/>
        </p:nvGraphicFramePr>
        <p:xfrm>
          <a:off x="433224" y="2197622"/>
          <a:ext cx="4125910" cy="312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39" name="Arc 12"/>
          <p:cNvSpPr/>
          <p:nvPr/>
        </p:nvSpPr>
        <p:spPr>
          <a:xfrm rot="10800000">
            <a:off x="1302956" y="2784386"/>
            <a:ext cx="1289803" cy="2050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9050">
            <a:solidFill>
              <a:srgbClr val="4A7EBB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40" name="Arc 13"/>
          <p:cNvSpPr/>
          <p:nvPr/>
        </p:nvSpPr>
        <p:spPr>
          <a:xfrm rot="10400548">
            <a:off x="5839294" y="2366585"/>
            <a:ext cx="2545131" cy="1619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9050">
            <a:solidFill>
              <a:srgbClr val="4A7EBB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41" name="TextBox 14"/>
          <p:cNvSpPr txBox="1"/>
          <p:nvPr/>
        </p:nvSpPr>
        <p:spPr>
          <a:xfrm>
            <a:off x="2154708" y="1634948"/>
            <a:ext cx="540554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/>
            </a:lvl1pPr>
          </a:lstStyle>
          <a:p>
            <a:r>
              <a:t>Wpływ gustów na dokonywany wybór</a:t>
            </a:r>
          </a:p>
        </p:txBody>
      </p:sp>
      <p:sp>
        <p:nvSpPr>
          <p:cNvPr id="442" name="TextBox 15"/>
          <p:cNvSpPr txBox="1"/>
          <p:nvPr/>
        </p:nvSpPr>
        <p:spPr>
          <a:xfrm>
            <a:off x="729523" y="2006329"/>
            <a:ext cx="34312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Qf</a:t>
            </a:r>
          </a:p>
        </p:txBody>
      </p:sp>
      <p:sp>
        <p:nvSpPr>
          <p:cNvPr id="443" name="TextBox 16"/>
          <p:cNvSpPr txBox="1"/>
          <p:nvPr/>
        </p:nvSpPr>
        <p:spPr>
          <a:xfrm>
            <a:off x="4241543" y="5109886"/>
            <a:ext cx="44838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Qm</a:t>
            </a:r>
          </a:p>
        </p:txBody>
      </p:sp>
      <p:sp>
        <p:nvSpPr>
          <p:cNvPr id="444" name="TextBox 29"/>
          <p:cNvSpPr txBox="1"/>
          <p:nvPr/>
        </p:nvSpPr>
        <p:spPr>
          <a:xfrm>
            <a:off x="742725" y="2415053"/>
            <a:ext cx="37225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U1</a:t>
            </a:r>
          </a:p>
        </p:txBody>
      </p:sp>
      <p:sp>
        <p:nvSpPr>
          <p:cNvPr id="445" name="TextBox 30"/>
          <p:cNvSpPr txBox="1"/>
          <p:nvPr/>
        </p:nvSpPr>
        <p:spPr>
          <a:xfrm>
            <a:off x="1104020" y="2417897"/>
            <a:ext cx="37225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U2</a:t>
            </a:r>
          </a:p>
        </p:txBody>
      </p:sp>
      <p:sp>
        <p:nvSpPr>
          <p:cNvPr id="446" name="TextBox 31"/>
          <p:cNvSpPr txBox="1"/>
          <p:nvPr/>
        </p:nvSpPr>
        <p:spPr>
          <a:xfrm>
            <a:off x="1435065" y="2420741"/>
            <a:ext cx="37225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U3</a:t>
            </a:r>
          </a:p>
        </p:txBody>
      </p:sp>
      <p:sp>
        <p:nvSpPr>
          <p:cNvPr id="447" name="TextBox 27"/>
          <p:cNvSpPr txBox="1"/>
          <p:nvPr/>
        </p:nvSpPr>
        <p:spPr>
          <a:xfrm>
            <a:off x="4733445" y="1945775"/>
            <a:ext cx="34312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Qf</a:t>
            </a:r>
          </a:p>
        </p:txBody>
      </p:sp>
      <p:sp>
        <p:nvSpPr>
          <p:cNvPr id="448" name="TextBox 28"/>
          <p:cNvSpPr txBox="1"/>
          <p:nvPr/>
        </p:nvSpPr>
        <p:spPr>
          <a:xfrm>
            <a:off x="8201983" y="5115995"/>
            <a:ext cx="44838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Qm</a:t>
            </a:r>
          </a:p>
        </p:txBody>
      </p:sp>
      <p:sp>
        <p:nvSpPr>
          <p:cNvPr id="449" name="Arc 32"/>
          <p:cNvSpPr/>
          <p:nvPr/>
        </p:nvSpPr>
        <p:spPr>
          <a:xfrm rot="10472058">
            <a:off x="1739287" y="2699180"/>
            <a:ext cx="1289803" cy="2050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9050">
            <a:solidFill>
              <a:srgbClr val="4A7EBB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50" name="Arc 33"/>
          <p:cNvSpPr/>
          <p:nvPr/>
        </p:nvSpPr>
        <p:spPr>
          <a:xfrm rot="11040944">
            <a:off x="934355" y="2858971"/>
            <a:ext cx="1343993" cy="2112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9050">
            <a:solidFill>
              <a:srgbClr val="4A7EBB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51" name="Arc 38"/>
          <p:cNvSpPr/>
          <p:nvPr/>
        </p:nvSpPr>
        <p:spPr>
          <a:xfrm rot="10400548">
            <a:off x="5496700" y="2987168"/>
            <a:ext cx="2545131" cy="1619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9050">
            <a:solidFill>
              <a:srgbClr val="4A7EBB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52" name="Arc 39"/>
          <p:cNvSpPr/>
          <p:nvPr/>
        </p:nvSpPr>
        <p:spPr>
          <a:xfrm rot="10400548">
            <a:off x="5215590" y="3397406"/>
            <a:ext cx="2545131" cy="1619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9050">
            <a:solidFill>
              <a:srgbClr val="4A7EBB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53" name="TextBox 40"/>
          <p:cNvSpPr txBox="1"/>
          <p:nvPr/>
        </p:nvSpPr>
        <p:spPr>
          <a:xfrm>
            <a:off x="4785940" y="3165263"/>
            <a:ext cx="37225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U1</a:t>
            </a:r>
          </a:p>
        </p:txBody>
      </p:sp>
      <p:sp>
        <p:nvSpPr>
          <p:cNvPr id="454" name="TextBox 41"/>
          <p:cNvSpPr txBox="1"/>
          <p:nvPr/>
        </p:nvSpPr>
        <p:spPr>
          <a:xfrm>
            <a:off x="5108331" y="2841654"/>
            <a:ext cx="37225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U2</a:t>
            </a:r>
          </a:p>
        </p:txBody>
      </p:sp>
      <p:sp>
        <p:nvSpPr>
          <p:cNvPr id="455" name="TextBox 42"/>
          <p:cNvSpPr txBox="1"/>
          <p:nvPr/>
        </p:nvSpPr>
        <p:spPr>
          <a:xfrm>
            <a:off x="5250791" y="2211534"/>
            <a:ext cx="37225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U3</a:t>
            </a:r>
          </a:p>
        </p:txBody>
      </p:sp>
      <p:sp>
        <p:nvSpPr>
          <p:cNvPr id="456" name="TextBox 2"/>
          <p:cNvSpPr txBox="1"/>
          <p:nvPr/>
        </p:nvSpPr>
        <p:spPr>
          <a:xfrm>
            <a:off x="1796627" y="5554629"/>
            <a:ext cx="191798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Miłośnik fast-food</a:t>
            </a:r>
          </a:p>
        </p:txBody>
      </p:sp>
      <p:sp>
        <p:nvSpPr>
          <p:cNvPr id="457" name="TextBox 43"/>
          <p:cNvSpPr txBox="1"/>
          <p:nvPr/>
        </p:nvSpPr>
        <p:spPr>
          <a:xfrm>
            <a:off x="6204844" y="5491377"/>
            <a:ext cx="97612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Kinoman</a:t>
            </a:r>
          </a:p>
        </p:txBody>
      </p:sp>
      <p:sp>
        <p:nvSpPr>
          <p:cNvPr id="458" name="Straight Connector 8"/>
          <p:cNvSpPr/>
          <p:nvPr/>
        </p:nvSpPr>
        <p:spPr>
          <a:xfrm>
            <a:off x="777775" y="4139808"/>
            <a:ext cx="2150735" cy="924974"/>
          </a:xfrm>
          <a:prstGeom prst="line">
            <a:avLst/>
          </a:prstGeom>
          <a:ln w="28575">
            <a:solidFill>
              <a:srgbClr val="BE4B4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9" name="Straight Connector 34"/>
          <p:cNvSpPr/>
          <p:nvPr/>
        </p:nvSpPr>
        <p:spPr>
          <a:xfrm>
            <a:off x="4926354" y="3587853"/>
            <a:ext cx="3063021" cy="1444669"/>
          </a:xfrm>
          <a:prstGeom prst="line">
            <a:avLst/>
          </a:prstGeom>
          <a:ln w="28575">
            <a:solidFill>
              <a:srgbClr val="BE4B4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0" name="Oval 17"/>
          <p:cNvSpPr/>
          <p:nvPr/>
        </p:nvSpPr>
        <p:spPr>
          <a:xfrm>
            <a:off x="2154708" y="4702012"/>
            <a:ext cx="113037" cy="93677"/>
          </a:xfrm>
          <a:prstGeom prst="ellipse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1" name="Oval 35"/>
          <p:cNvSpPr/>
          <p:nvPr/>
        </p:nvSpPr>
        <p:spPr>
          <a:xfrm flipV="1">
            <a:off x="6204844" y="4128268"/>
            <a:ext cx="118705" cy="107857"/>
          </a:xfrm>
          <a:prstGeom prst="ellipse">
            <a:avLst/>
          </a:prstGeom>
          <a:solidFill>
            <a:schemeClr val="accent2"/>
          </a:solidFill>
          <a:ln w="25400">
            <a:solidFill>
              <a:srgbClr val="8C3A38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2" name="TextBox 36"/>
          <p:cNvSpPr txBox="1"/>
          <p:nvPr/>
        </p:nvSpPr>
        <p:spPr>
          <a:xfrm>
            <a:off x="781594" y="3740482"/>
            <a:ext cx="23897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A</a:t>
            </a:r>
          </a:p>
        </p:txBody>
      </p:sp>
      <p:sp>
        <p:nvSpPr>
          <p:cNvPr id="463" name="TextBox 37"/>
          <p:cNvSpPr txBox="1"/>
          <p:nvPr/>
        </p:nvSpPr>
        <p:spPr>
          <a:xfrm>
            <a:off x="2219955" y="4404781"/>
            <a:ext cx="24087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C</a:t>
            </a:r>
          </a:p>
        </p:txBody>
      </p:sp>
      <p:sp>
        <p:nvSpPr>
          <p:cNvPr id="464" name="TextBox 44"/>
          <p:cNvSpPr txBox="1"/>
          <p:nvPr/>
        </p:nvSpPr>
        <p:spPr>
          <a:xfrm>
            <a:off x="2897993" y="4754052"/>
            <a:ext cx="224133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F</a:t>
            </a:r>
          </a:p>
        </p:txBody>
      </p:sp>
      <p:sp>
        <p:nvSpPr>
          <p:cNvPr id="465" name="TextBox 45"/>
          <p:cNvSpPr txBox="1"/>
          <p:nvPr/>
        </p:nvSpPr>
        <p:spPr>
          <a:xfrm>
            <a:off x="4825153" y="3549539"/>
            <a:ext cx="23898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A</a:t>
            </a:r>
          </a:p>
        </p:txBody>
      </p:sp>
      <p:sp>
        <p:nvSpPr>
          <p:cNvPr id="466" name="TextBox 46"/>
          <p:cNvSpPr txBox="1"/>
          <p:nvPr/>
        </p:nvSpPr>
        <p:spPr>
          <a:xfrm>
            <a:off x="6375027" y="3879429"/>
            <a:ext cx="24087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C</a:t>
            </a:r>
          </a:p>
        </p:txBody>
      </p:sp>
      <p:sp>
        <p:nvSpPr>
          <p:cNvPr id="467" name="TextBox 47"/>
          <p:cNvSpPr txBox="1"/>
          <p:nvPr/>
        </p:nvSpPr>
        <p:spPr>
          <a:xfrm>
            <a:off x="7954068" y="4690898"/>
            <a:ext cx="22413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F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ytuł 1"/>
          <p:cNvSpPr txBox="1"/>
          <p:nvPr/>
        </p:nvSpPr>
        <p:spPr>
          <a:xfrm>
            <a:off x="323528" y="1855857"/>
            <a:ext cx="8279804" cy="4464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Model zachowań konsumenta</a:t>
            </a:r>
          </a:p>
        </p:txBody>
      </p:sp>
      <p:sp>
        <p:nvSpPr>
          <p:cNvPr id="145" name="Tytuł 1"/>
          <p:cNvSpPr txBox="1"/>
          <p:nvPr/>
        </p:nvSpPr>
        <p:spPr>
          <a:xfrm>
            <a:off x="1979711" y="260647"/>
            <a:ext cx="5328594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146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pole tekstowe 1"/>
          <p:cNvSpPr txBox="1"/>
          <p:nvPr/>
        </p:nvSpPr>
        <p:spPr>
          <a:xfrm>
            <a:off x="1979711" y="411788"/>
            <a:ext cx="5472608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  <p:grpSp>
        <p:nvGrpSpPr>
          <p:cNvPr id="151" name="Rectangle 4"/>
          <p:cNvGrpSpPr/>
          <p:nvPr/>
        </p:nvGrpSpPr>
        <p:grpSpPr>
          <a:xfrm>
            <a:off x="827583" y="2636911"/>
            <a:ext cx="4032450" cy="855199"/>
            <a:chOff x="0" y="0"/>
            <a:chExt cx="4032448" cy="855197"/>
          </a:xfrm>
        </p:grpSpPr>
        <p:sp>
          <p:nvSpPr>
            <p:cNvPr id="149" name="Prostokąt"/>
            <p:cNvSpPr/>
            <p:nvPr/>
          </p:nvSpPr>
          <p:spPr>
            <a:xfrm>
              <a:off x="-1" y="0"/>
              <a:ext cx="4032450" cy="85519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latin typeface="Cambria"/>
                  <a:ea typeface="Cambria"/>
                  <a:cs typeface="Cambria"/>
                  <a:sym typeface="Cambria"/>
                </a:defRPr>
              </a:pPr>
              <a:endParaRPr/>
            </a:p>
          </p:txBody>
        </p:sp>
        <p:sp>
          <p:nvSpPr>
            <p:cNvPr id="150" name="Dochód konsumenta"/>
            <p:cNvSpPr txBox="1"/>
            <p:nvPr/>
          </p:nvSpPr>
          <p:spPr>
            <a:xfrm>
              <a:off x="-1" y="216903"/>
              <a:ext cx="4032450" cy="421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2400">
                  <a:latin typeface="Cambria"/>
                  <a:ea typeface="Cambria"/>
                  <a:cs typeface="Cambria"/>
                  <a:sym typeface="Cambria"/>
                </a:defRPr>
              </a:pPr>
              <a:r>
                <a:t>Dochód</a:t>
              </a:r>
              <a:r>
                <a:rPr sz="2000"/>
                <a:t> </a:t>
              </a:r>
              <a:r>
                <a:t>konsumenta</a:t>
              </a:r>
            </a:p>
          </p:txBody>
        </p:sp>
      </p:grpSp>
      <p:grpSp>
        <p:nvGrpSpPr>
          <p:cNvPr id="154" name="Rectangle 10"/>
          <p:cNvGrpSpPr/>
          <p:nvPr/>
        </p:nvGrpSpPr>
        <p:grpSpPr>
          <a:xfrm>
            <a:off x="827583" y="3617293"/>
            <a:ext cx="4032450" cy="941622"/>
            <a:chOff x="0" y="0"/>
            <a:chExt cx="4032448" cy="941621"/>
          </a:xfrm>
        </p:grpSpPr>
        <p:sp>
          <p:nvSpPr>
            <p:cNvPr id="152" name="Prostokąt"/>
            <p:cNvSpPr/>
            <p:nvPr/>
          </p:nvSpPr>
          <p:spPr>
            <a:xfrm>
              <a:off x="-1" y="-1"/>
              <a:ext cx="4032450" cy="941623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53" name="Ceny, po których można nabywać poszczególne dobra"/>
            <p:cNvSpPr txBox="1"/>
            <p:nvPr/>
          </p:nvSpPr>
          <p:spPr>
            <a:xfrm>
              <a:off x="-1" y="88664"/>
              <a:ext cx="4032450" cy="7642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latin typeface="Cambria"/>
                  <a:ea typeface="Cambria"/>
                  <a:cs typeface="Cambria"/>
                  <a:sym typeface="Cambria"/>
                </a:defRPr>
              </a:lvl1pPr>
            </a:lstStyle>
            <a:p>
              <a:r>
                <a:t>Ceny, po których można nabywać poszczególne dobra</a:t>
              </a:r>
            </a:p>
          </p:txBody>
        </p:sp>
      </p:grpSp>
      <p:sp>
        <p:nvSpPr>
          <p:cNvPr id="155" name="Right Brace 8"/>
          <p:cNvSpPr/>
          <p:nvPr/>
        </p:nvSpPr>
        <p:spPr>
          <a:xfrm>
            <a:off x="4932040" y="2492896"/>
            <a:ext cx="432049" cy="2304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151"/>
                  <a:pt x="10800" y="337"/>
                </a:cubicBezTo>
                <a:lnTo>
                  <a:pt x="10800" y="10463"/>
                </a:lnTo>
                <a:cubicBezTo>
                  <a:pt x="10800" y="10649"/>
                  <a:pt x="15635" y="10800"/>
                  <a:pt x="21600" y="10800"/>
                </a:cubicBezTo>
                <a:cubicBezTo>
                  <a:pt x="15635" y="10800"/>
                  <a:pt x="10800" y="10951"/>
                  <a:pt x="10800" y="11137"/>
                </a:cubicBezTo>
                <a:lnTo>
                  <a:pt x="10800" y="21263"/>
                </a:lnTo>
                <a:cubicBezTo>
                  <a:pt x="10800" y="21449"/>
                  <a:pt x="5965" y="21600"/>
                  <a:pt x="0" y="21600"/>
                </a:cubicBezTo>
              </a:path>
            </a:pathLst>
          </a:custGeom>
          <a:ln w="57150">
            <a:solidFill>
              <a:srgbClr val="4A7EBB"/>
            </a:solidFill>
          </a:ln>
        </p:spPr>
        <p:txBody>
          <a:bodyPr lIns="45719" rIns="45719" anchor="ctr"/>
          <a:lstStyle/>
          <a:p>
            <a:pPr algn="ctr">
              <a:defRPr>
                <a:latin typeface="Cambria"/>
                <a:ea typeface="Cambria"/>
                <a:cs typeface="Cambria"/>
                <a:sym typeface="Cambria"/>
              </a:defRPr>
            </a:pPr>
            <a:endParaRPr/>
          </a:p>
        </p:txBody>
      </p:sp>
      <p:grpSp>
        <p:nvGrpSpPr>
          <p:cNvPr id="158" name="Rectangle 13"/>
          <p:cNvGrpSpPr/>
          <p:nvPr/>
        </p:nvGrpSpPr>
        <p:grpSpPr>
          <a:xfrm>
            <a:off x="5580112" y="3096212"/>
            <a:ext cx="3239245" cy="1080121"/>
            <a:chOff x="0" y="0"/>
            <a:chExt cx="3239244" cy="1080120"/>
          </a:xfrm>
        </p:grpSpPr>
        <p:sp>
          <p:nvSpPr>
            <p:cNvPr id="156" name="Prostokąt"/>
            <p:cNvSpPr/>
            <p:nvPr/>
          </p:nvSpPr>
          <p:spPr>
            <a:xfrm>
              <a:off x="-1" y="-1"/>
              <a:ext cx="3239246" cy="108012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 b="1">
                  <a:latin typeface="Cambria"/>
                  <a:ea typeface="Cambria"/>
                  <a:cs typeface="Cambria"/>
                  <a:sym typeface="Cambria"/>
                </a:defRPr>
              </a:pPr>
              <a:endParaRPr/>
            </a:p>
          </p:txBody>
        </p:sp>
        <p:sp>
          <p:nvSpPr>
            <p:cNvPr id="157" name="Ograniczenia budżetowe konsumenta"/>
            <p:cNvSpPr txBox="1"/>
            <p:nvPr/>
          </p:nvSpPr>
          <p:spPr>
            <a:xfrm>
              <a:off x="-1" y="157914"/>
              <a:ext cx="3239246" cy="7642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 b="1">
                  <a:latin typeface="Cambria"/>
                  <a:ea typeface="Cambria"/>
                  <a:cs typeface="Cambria"/>
                  <a:sym typeface="Cambria"/>
                </a:defRPr>
              </a:lvl1pPr>
            </a:lstStyle>
            <a:p>
              <a:r>
                <a:t>Ograniczenia budżetowe konsumenta</a:t>
              </a:r>
            </a:p>
          </p:txBody>
        </p:sp>
      </p:grpSp>
      <p:sp>
        <p:nvSpPr>
          <p:cNvPr id="159" name="TextBox 14"/>
          <p:cNvSpPr txBox="1"/>
          <p:nvPr/>
        </p:nvSpPr>
        <p:spPr>
          <a:xfrm>
            <a:off x="540667" y="5031861"/>
            <a:ext cx="8424938" cy="764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 b="1">
                <a:latin typeface="Cambria"/>
                <a:ea typeface="Cambria"/>
                <a:cs typeface="Cambria"/>
                <a:sym typeface="Cambria"/>
              </a:defRPr>
            </a:pPr>
            <a:r>
              <a:t>Ograniczenia budżetowe (</a:t>
            </a:r>
            <a:r>
              <a:rPr i="1"/>
              <a:t>ang. budget constraint</a:t>
            </a:r>
            <a:r>
              <a:t>) opisuje różne koszyki dóbr dostępne dla konsumenta.</a:t>
            </a:r>
          </a:p>
        </p:txBody>
      </p:sp>
    </p:spTree>
    <p:extLst>
      <p:ext uri="{BB962C8B-B14F-4D97-AF65-F5344CB8AC3E}">
        <p14:creationId xmlns:p14="http://schemas.microsoft.com/office/powerpoint/2010/main" val="337685948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ytuł 1"/>
          <p:cNvSpPr txBox="1"/>
          <p:nvPr/>
        </p:nvSpPr>
        <p:spPr>
          <a:xfrm>
            <a:off x="597852" y="1825876"/>
            <a:ext cx="8279804" cy="4576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pl-PL" dirty="0"/>
              <a:t>Warunek maksymalizacji użyteczności</a:t>
            </a:r>
          </a:p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lang="pl-PL" sz="800" dirty="0"/>
          </a:p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sz="800" dirty="0"/>
          </a:p>
          <a:p>
            <a:pPr algn="just">
              <a:defRPr sz="2400" b="1">
                <a:latin typeface="Cambria"/>
                <a:ea typeface="Cambria"/>
                <a:cs typeface="Cambria"/>
                <a:sym typeface="Cambria"/>
              </a:defRPr>
            </a:pPr>
            <a:r>
              <a:rPr lang="pl-PL" sz="2000" dirty="0"/>
              <a:t>Nachylenie krzywej obojętności, będące miarą krańcowej stopy substytucji, może być także wyrażone jako relacja krańcowych użyteczności z konsumpcji analizowanych dóbr.</a:t>
            </a:r>
            <a:r>
              <a:rPr sz="2000" b="0" dirty="0"/>
              <a:t> </a:t>
            </a:r>
            <a:endParaRPr lang="pl-PL" sz="2000" b="0" dirty="0"/>
          </a:p>
          <a:p>
            <a:pPr>
              <a:defRPr sz="2400" b="1">
                <a:latin typeface="Cambria"/>
                <a:ea typeface="Cambria"/>
                <a:cs typeface="Cambria"/>
                <a:sym typeface="Cambria"/>
              </a:defRPr>
            </a:pPr>
            <a:endParaRPr lang="pl-PL" sz="2000" dirty="0"/>
          </a:p>
          <a:p>
            <a:pPr>
              <a:defRPr sz="2400" b="1">
                <a:latin typeface="Cambria"/>
                <a:ea typeface="Cambria"/>
                <a:cs typeface="Cambria"/>
                <a:sym typeface="Cambria"/>
              </a:defRPr>
            </a:pPr>
            <a:r>
              <a:rPr lang="pl-PL" sz="2000" dirty="0"/>
              <a:t>W punkcie optimum nachylenie krzywej obojętności jest równe nachyleniu linii ograniczenia budżetowego, czyli relacji cen. </a:t>
            </a:r>
          </a:p>
          <a:p>
            <a:pPr>
              <a:defRPr sz="2400" b="1">
                <a:latin typeface="Cambria"/>
                <a:ea typeface="Cambria"/>
                <a:cs typeface="Cambria"/>
                <a:sym typeface="Cambria"/>
              </a:defRPr>
            </a:pPr>
            <a:endParaRPr lang="pl-PL" sz="2000" dirty="0"/>
          </a:p>
          <a:p>
            <a:pPr>
              <a:defRPr sz="2400" b="1">
                <a:latin typeface="Cambria"/>
                <a:ea typeface="Cambria"/>
                <a:cs typeface="Cambria"/>
                <a:sym typeface="Cambria"/>
              </a:defRPr>
            </a:pPr>
            <a:endParaRPr lang="pl-PL" sz="2000" dirty="0"/>
          </a:p>
          <a:p>
            <a:pPr>
              <a:defRPr sz="2400" b="1">
                <a:latin typeface="Cambria"/>
                <a:ea typeface="Cambria"/>
                <a:cs typeface="Cambria"/>
                <a:sym typeface="Cambria"/>
              </a:defRPr>
            </a:pPr>
            <a:endParaRPr lang="pl-PL" sz="2000" dirty="0"/>
          </a:p>
          <a:p>
            <a:pPr>
              <a:defRPr sz="2400" b="1">
                <a:latin typeface="Cambria"/>
                <a:ea typeface="Cambria"/>
                <a:cs typeface="Cambria"/>
                <a:sym typeface="Cambria"/>
              </a:defRPr>
            </a:pPr>
            <a:endParaRPr lang="pl-PL" sz="2000" dirty="0"/>
          </a:p>
          <a:p>
            <a:pPr>
              <a:defRPr sz="2400" b="1">
                <a:latin typeface="Cambria"/>
                <a:ea typeface="Cambria"/>
                <a:cs typeface="Cambria"/>
                <a:sym typeface="Cambria"/>
              </a:defRPr>
            </a:pPr>
            <a:r>
              <a:rPr lang="pl-PL" sz="2000" dirty="0"/>
              <a:t>Zatem w optimum następuje zrównanie krańcowej stopy substytucji z relacją cen analizowanych dóbr.</a:t>
            </a:r>
            <a:endParaRPr dirty="0"/>
          </a:p>
          <a:p>
            <a:pPr marL="342900" indent="-342900" algn="just">
              <a:buSzPct val="100000"/>
              <a:buAutoNum type="arabicPeriod" startAt="2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</p:txBody>
      </p:sp>
      <p:sp>
        <p:nvSpPr>
          <p:cNvPr id="471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472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pole tekstowe 1"/>
          <p:cNvSpPr txBox="1"/>
          <p:nvPr/>
        </p:nvSpPr>
        <p:spPr>
          <a:xfrm>
            <a:off x="2001450" y="277727"/>
            <a:ext cx="547260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90F63E1-0E15-4F37-9A62-339E70597E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96" t="36410" r="42449" b="50349"/>
          <a:stretch/>
        </p:blipFill>
        <p:spPr>
          <a:xfrm>
            <a:off x="3282277" y="4375335"/>
            <a:ext cx="2409392" cy="101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0761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ytuł 1"/>
          <p:cNvSpPr txBox="1"/>
          <p:nvPr/>
        </p:nvSpPr>
        <p:spPr>
          <a:xfrm>
            <a:off x="597852" y="1825876"/>
            <a:ext cx="8279804" cy="411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fontScale="92500" lnSpcReduction="10000"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Dostosowanie</a:t>
            </a:r>
            <a:r>
              <a:rPr dirty="0"/>
              <a:t> do </a:t>
            </a:r>
            <a:r>
              <a:rPr dirty="0" err="1"/>
              <a:t>zmian</a:t>
            </a:r>
            <a:r>
              <a:rPr dirty="0"/>
              <a:t> </a:t>
            </a:r>
            <a:r>
              <a:rPr dirty="0" err="1"/>
              <a:t>dochodu</a:t>
            </a:r>
            <a:endParaRPr dirty="0"/>
          </a:p>
          <a:p>
            <a:pPr algn="ctr">
              <a:defRPr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algn="just">
              <a:defRPr sz="2400" b="1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Dochodowa</a:t>
            </a:r>
            <a:r>
              <a:rPr dirty="0"/>
              <a:t> </a:t>
            </a:r>
            <a:r>
              <a:rPr dirty="0" err="1"/>
              <a:t>elastyczność</a:t>
            </a:r>
            <a:r>
              <a:rPr dirty="0"/>
              <a:t> </a:t>
            </a:r>
            <a:r>
              <a:rPr dirty="0" err="1"/>
              <a:t>popytu</a:t>
            </a:r>
            <a:r>
              <a:rPr b="0" dirty="0"/>
              <a:t> </a:t>
            </a:r>
            <a:r>
              <a:rPr b="0" dirty="0" err="1"/>
              <a:t>wyraża</a:t>
            </a:r>
            <a:r>
              <a:rPr lang="pl-PL" b="0" dirty="0"/>
              <a:t> (</a:t>
            </a:r>
            <a:r>
              <a:rPr b="0" dirty="0" err="1"/>
              <a:t>przy</a:t>
            </a:r>
            <a:r>
              <a:rPr b="0" dirty="0"/>
              <a:t> </a:t>
            </a:r>
            <a:r>
              <a:rPr b="0" dirty="0" err="1"/>
              <a:t>innych</a:t>
            </a:r>
            <a:r>
              <a:rPr b="0" dirty="0"/>
              <a:t> </a:t>
            </a:r>
            <a:r>
              <a:rPr b="0" dirty="0" err="1"/>
              <a:t>czynnikach</a:t>
            </a:r>
            <a:r>
              <a:rPr b="0" dirty="0"/>
              <a:t> </a:t>
            </a:r>
            <a:r>
              <a:rPr b="0" dirty="0" err="1"/>
              <a:t>nie</a:t>
            </a:r>
            <a:r>
              <a:rPr b="0" dirty="0"/>
              <a:t> </a:t>
            </a:r>
            <a:r>
              <a:rPr b="0" dirty="0" err="1"/>
              <a:t>zmienionych</a:t>
            </a:r>
            <a:r>
              <a:rPr lang="pl-PL" b="0" dirty="0"/>
              <a:t>)</a:t>
            </a:r>
            <a:r>
              <a:rPr b="0" dirty="0"/>
              <a:t> </a:t>
            </a:r>
            <a:r>
              <a:rPr b="0" dirty="0" err="1"/>
              <a:t>reakcję</a:t>
            </a:r>
            <a:r>
              <a:rPr b="0" dirty="0"/>
              <a:t> </a:t>
            </a:r>
            <a:r>
              <a:rPr b="0" dirty="0" err="1"/>
              <a:t>wielkości</a:t>
            </a:r>
            <a:r>
              <a:rPr b="0" dirty="0"/>
              <a:t> </a:t>
            </a:r>
            <a:r>
              <a:rPr b="0" dirty="0" err="1"/>
              <a:t>popytu</a:t>
            </a:r>
            <a:r>
              <a:rPr b="0" dirty="0"/>
              <a:t> </a:t>
            </a:r>
            <a:r>
              <a:rPr b="0" dirty="0" err="1"/>
              <a:t>na</a:t>
            </a:r>
            <a:r>
              <a:rPr b="0" dirty="0"/>
              <a:t> </a:t>
            </a:r>
            <a:r>
              <a:rPr b="0" dirty="0" err="1"/>
              <a:t>zmiany</a:t>
            </a:r>
            <a:r>
              <a:rPr b="0" dirty="0"/>
              <a:t> </a:t>
            </a:r>
            <a:r>
              <a:rPr b="0" dirty="0" err="1"/>
              <a:t>poziomu</a:t>
            </a:r>
            <a:r>
              <a:rPr b="0" dirty="0"/>
              <a:t> </a:t>
            </a:r>
            <a:r>
              <a:rPr b="0" dirty="0" err="1"/>
              <a:t>dochodu</a:t>
            </a:r>
            <a:r>
              <a:rPr b="0" dirty="0"/>
              <a:t> </a:t>
            </a:r>
            <a:r>
              <a:rPr b="0" dirty="0" err="1"/>
              <a:t>konsumenta</a:t>
            </a:r>
            <a:r>
              <a:rPr b="0" dirty="0"/>
              <a:t>. </a:t>
            </a:r>
          </a:p>
          <a:p>
            <a:pPr algn="just"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b="0" dirty="0"/>
          </a:p>
          <a:p>
            <a:pPr>
              <a:defRPr sz="2400" b="1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Wzrost</a:t>
            </a:r>
            <a:r>
              <a:rPr dirty="0"/>
              <a:t> </a:t>
            </a:r>
            <a:r>
              <a:rPr dirty="0" err="1"/>
              <a:t>dochodu</a:t>
            </a:r>
            <a:r>
              <a:rPr dirty="0"/>
              <a:t> </a:t>
            </a:r>
            <a:r>
              <a:rPr dirty="0" err="1"/>
              <a:t>konsumenta</a:t>
            </a:r>
            <a:r>
              <a:rPr dirty="0"/>
              <a:t> </a:t>
            </a:r>
            <a:r>
              <a:rPr dirty="0" err="1"/>
              <a:t>powoduje</a:t>
            </a:r>
            <a:r>
              <a:rPr dirty="0"/>
              <a:t> </a:t>
            </a:r>
            <a:r>
              <a:rPr dirty="0" err="1"/>
              <a:t>równoległe</a:t>
            </a:r>
            <a:r>
              <a:rPr dirty="0"/>
              <a:t> </a:t>
            </a:r>
            <a:r>
              <a:rPr dirty="0" err="1"/>
              <a:t>przesunięcie</a:t>
            </a:r>
            <a:r>
              <a:rPr dirty="0"/>
              <a:t> </a:t>
            </a:r>
            <a:r>
              <a:rPr dirty="0" err="1"/>
              <a:t>linii</a:t>
            </a:r>
            <a:r>
              <a:rPr dirty="0"/>
              <a:t> </a:t>
            </a:r>
            <a:r>
              <a:rPr dirty="0" err="1"/>
              <a:t>budżetowej</a:t>
            </a:r>
            <a:r>
              <a:rPr lang="pl-PL" dirty="0"/>
              <a:t> w górę, powiększając zbiór budżetowy</a:t>
            </a:r>
            <a:r>
              <a:rPr dirty="0"/>
              <a:t>.</a:t>
            </a:r>
            <a:endParaRPr lang="pl-PL" dirty="0"/>
          </a:p>
          <a:p>
            <a:pPr>
              <a:defRPr sz="24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>
              <a:defRPr sz="2400" b="1">
                <a:latin typeface="Cambria"/>
                <a:ea typeface="Cambria"/>
                <a:cs typeface="Cambria"/>
                <a:sym typeface="Cambria"/>
              </a:defRPr>
            </a:pPr>
            <a:r>
              <a:rPr lang="pl-PL" sz="2400" dirty="0">
                <a:latin typeface="Cambria"/>
                <a:ea typeface="Cambria"/>
              </a:rPr>
              <a:t>Umożliwia to wybranie kombinacji ilości dóbr leżących na wyższej krzywej obojętności. Zmienia się zatem optymalny koszyk wybierany przez konsumenta.</a:t>
            </a:r>
            <a:endParaRPr sz="2400" dirty="0">
              <a:latin typeface="Cambria"/>
              <a:ea typeface="Cambria"/>
            </a:endParaRPr>
          </a:p>
          <a:p>
            <a:pPr marL="342900" indent="-342900" algn="just">
              <a:buSzPct val="100000"/>
              <a:buAutoNum type="arabicPeriod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 startAt="2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</p:txBody>
      </p:sp>
      <p:sp>
        <p:nvSpPr>
          <p:cNvPr id="471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472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pole tekstowe 1"/>
          <p:cNvSpPr txBox="1"/>
          <p:nvPr/>
        </p:nvSpPr>
        <p:spPr>
          <a:xfrm>
            <a:off x="2001450" y="277727"/>
            <a:ext cx="547260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</p:spTree>
    <p:extLst>
      <p:ext uri="{BB962C8B-B14F-4D97-AF65-F5344CB8AC3E}">
        <p14:creationId xmlns:p14="http://schemas.microsoft.com/office/powerpoint/2010/main" val="358947578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Tytuł 1"/>
          <p:cNvSpPr txBox="1"/>
          <p:nvPr/>
        </p:nvSpPr>
        <p:spPr>
          <a:xfrm>
            <a:off x="432098" y="1257269"/>
            <a:ext cx="8279804" cy="446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Dostosowanie</a:t>
            </a:r>
            <a:r>
              <a:rPr dirty="0"/>
              <a:t> do </a:t>
            </a:r>
            <a:r>
              <a:rPr dirty="0" err="1"/>
              <a:t>zmian</a:t>
            </a:r>
            <a:endParaRPr dirty="0"/>
          </a:p>
          <a:p>
            <a:pPr algn="ctr">
              <a:defRPr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algn="just">
              <a:defRPr sz="2000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 startAt="2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</p:txBody>
      </p:sp>
      <p:sp>
        <p:nvSpPr>
          <p:cNvPr id="477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478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pole tekstowe 1"/>
          <p:cNvSpPr txBox="1"/>
          <p:nvPr/>
        </p:nvSpPr>
        <p:spPr>
          <a:xfrm>
            <a:off x="1931247" y="308450"/>
            <a:ext cx="5472608" cy="88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TEORIA WYBORU KONSUMENTA</a:t>
            </a:r>
          </a:p>
        </p:txBody>
      </p:sp>
      <p:graphicFrame>
        <p:nvGraphicFramePr>
          <p:cNvPr id="480" name="Chart 10"/>
          <p:cNvGraphicFramePr/>
          <p:nvPr/>
        </p:nvGraphicFramePr>
        <p:xfrm>
          <a:off x="2207157" y="2289323"/>
          <a:ext cx="4446280" cy="3501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81" name="Arc 11"/>
          <p:cNvSpPr/>
          <p:nvPr/>
        </p:nvSpPr>
        <p:spPr>
          <a:xfrm rot="10955681">
            <a:off x="3142288" y="2966624"/>
            <a:ext cx="1980221" cy="1788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57150">
            <a:solidFill>
              <a:srgbClr val="4A7EBB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82" name="Arc 12"/>
          <p:cNvSpPr/>
          <p:nvPr/>
        </p:nvSpPr>
        <p:spPr>
          <a:xfrm rot="10955681">
            <a:off x="2805140" y="3322489"/>
            <a:ext cx="1980221" cy="1788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9050">
            <a:solidFill>
              <a:srgbClr val="4A7EBB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83" name="TextBox 14"/>
          <p:cNvSpPr txBox="1"/>
          <p:nvPr/>
        </p:nvSpPr>
        <p:spPr>
          <a:xfrm>
            <a:off x="1836086" y="1706798"/>
            <a:ext cx="559544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/>
            </a:lvl1pPr>
          </a:lstStyle>
          <a:p>
            <a:r>
              <a:rPr dirty="0" err="1"/>
              <a:t>Wpływ</a:t>
            </a:r>
            <a:r>
              <a:rPr dirty="0"/>
              <a:t> </a:t>
            </a:r>
            <a:r>
              <a:rPr dirty="0" err="1"/>
              <a:t>wzrostu</a:t>
            </a:r>
            <a:r>
              <a:rPr dirty="0"/>
              <a:t> </a:t>
            </a:r>
            <a:r>
              <a:rPr dirty="0" err="1"/>
              <a:t>dochodu</a:t>
            </a:r>
            <a:r>
              <a:rPr lang="pl-PL" dirty="0"/>
              <a:t> (dobra normalne)</a:t>
            </a:r>
            <a:endParaRPr dirty="0"/>
          </a:p>
        </p:txBody>
      </p:sp>
      <p:sp>
        <p:nvSpPr>
          <p:cNvPr id="484" name="TextBox 15"/>
          <p:cNvSpPr txBox="1"/>
          <p:nvPr/>
        </p:nvSpPr>
        <p:spPr>
          <a:xfrm>
            <a:off x="2122604" y="2238824"/>
            <a:ext cx="34312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Qf</a:t>
            </a:r>
          </a:p>
        </p:txBody>
      </p:sp>
      <p:sp>
        <p:nvSpPr>
          <p:cNvPr id="485" name="TextBox 16"/>
          <p:cNvSpPr txBox="1"/>
          <p:nvPr/>
        </p:nvSpPr>
        <p:spPr>
          <a:xfrm>
            <a:off x="6705668" y="5362011"/>
            <a:ext cx="44838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Qm</a:t>
            </a:r>
          </a:p>
        </p:txBody>
      </p:sp>
      <p:sp>
        <p:nvSpPr>
          <p:cNvPr id="486" name="TextBox 18"/>
          <p:cNvSpPr txBox="1"/>
          <p:nvPr/>
        </p:nvSpPr>
        <p:spPr>
          <a:xfrm>
            <a:off x="3902259" y="4609991"/>
            <a:ext cx="24087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C</a:t>
            </a:r>
          </a:p>
        </p:txBody>
      </p:sp>
      <p:sp>
        <p:nvSpPr>
          <p:cNvPr id="487" name="TextBox 20"/>
          <p:cNvSpPr txBox="1"/>
          <p:nvPr/>
        </p:nvSpPr>
        <p:spPr>
          <a:xfrm>
            <a:off x="2479706" y="3952002"/>
            <a:ext cx="65869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A</a:t>
            </a:r>
          </a:p>
        </p:txBody>
      </p:sp>
      <p:sp>
        <p:nvSpPr>
          <p:cNvPr id="488" name="TextBox 29"/>
          <p:cNvSpPr txBox="1"/>
          <p:nvPr/>
        </p:nvSpPr>
        <p:spPr>
          <a:xfrm>
            <a:off x="2562586" y="2955380"/>
            <a:ext cx="37225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U1</a:t>
            </a:r>
          </a:p>
        </p:txBody>
      </p:sp>
      <p:sp>
        <p:nvSpPr>
          <p:cNvPr id="489" name="TextBox 30"/>
          <p:cNvSpPr txBox="1"/>
          <p:nvPr/>
        </p:nvSpPr>
        <p:spPr>
          <a:xfrm>
            <a:off x="2940584" y="2542824"/>
            <a:ext cx="37225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U2</a:t>
            </a:r>
          </a:p>
        </p:txBody>
      </p:sp>
      <p:sp>
        <p:nvSpPr>
          <p:cNvPr id="490" name="TextBox 27"/>
          <p:cNvSpPr txBox="1"/>
          <p:nvPr/>
        </p:nvSpPr>
        <p:spPr>
          <a:xfrm>
            <a:off x="4326885" y="4206802"/>
            <a:ext cx="32481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C’</a:t>
            </a:r>
          </a:p>
        </p:txBody>
      </p:sp>
      <p:sp>
        <p:nvSpPr>
          <p:cNvPr id="491" name="Straight Connector 32"/>
          <p:cNvSpPr/>
          <p:nvPr/>
        </p:nvSpPr>
        <p:spPr>
          <a:xfrm>
            <a:off x="2533294" y="3674183"/>
            <a:ext cx="3334850" cy="1872496"/>
          </a:xfrm>
          <a:prstGeom prst="line">
            <a:avLst/>
          </a:prstGeom>
          <a:ln w="28575">
            <a:solidFill>
              <a:srgbClr val="BE4B4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2" name="Straight Connector 33"/>
          <p:cNvSpPr/>
          <p:nvPr/>
        </p:nvSpPr>
        <p:spPr>
          <a:xfrm>
            <a:off x="2533295" y="4258978"/>
            <a:ext cx="2536795" cy="1270275"/>
          </a:xfrm>
          <a:prstGeom prst="line">
            <a:avLst/>
          </a:prstGeom>
          <a:ln w="28575">
            <a:solidFill>
              <a:srgbClr val="BE4B4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3" name="Oval 25"/>
          <p:cNvSpPr/>
          <p:nvPr/>
        </p:nvSpPr>
        <p:spPr>
          <a:xfrm>
            <a:off x="3866151" y="4918235"/>
            <a:ext cx="167230" cy="144469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4" name="Oval 26"/>
          <p:cNvSpPr/>
          <p:nvPr/>
        </p:nvSpPr>
        <p:spPr>
          <a:xfrm>
            <a:off x="4159329" y="4526614"/>
            <a:ext cx="167229" cy="144469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5" name="TextBox 36"/>
          <p:cNvSpPr txBox="1"/>
          <p:nvPr/>
        </p:nvSpPr>
        <p:spPr>
          <a:xfrm>
            <a:off x="2462813" y="3375209"/>
            <a:ext cx="65869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A’</a:t>
            </a:r>
          </a:p>
        </p:txBody>
      </p:sp>
      <p:sp>
        <p:nvSpPr>
          <p:cNvPr id="496" name="TextBox 37"/>
          <p:cNvSpPr txBox="1"/>
          <p:nvPr/>
        </p:nvSpPr>
        <p:spPr>
          <a:xfrm>
            <a:off x="5785012" y="5239865"/>
            <a:ext cx="65869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F’</a:t>
            </a:r>
          </a:p>
        </p:txBody>
      </p:sp>
      <p:sp>
        <p:nvSpPr>
          <p:cNvPr id="497" name="TextBox 38"/>
          <p:cNvSpPr txBox="1"/>
          <p:nvPr/>
        </p:nvSpPr>
        <p:spPr>
          <a:xfrm>
            <a:off x="4987821" y="5239865"/>
            <a:ext cx="65869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F</a:t>
            </a: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516C25D3-E8BF-5A4C-A697-FEA6AAE1C480}"/>
              </a:ext>
            </a:extLst>
          </p:cNvPr>
          <p:cNvSpPr txBox="1"/>
          <p:nvPr/>
        </p:nvSpPr>
        <p:spPr>
          <a:xfrm>
            <a:off x="278229" y="5704614"/>
            <a:ext cx="867320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/>
            </a:lvl1pPr>
          </a:lstStyle>
          <a:p>
            <a:r>
              <a:rPr lang="pl-PL" sz="2000" b="0" dirty="0"/>
              <a:t>Przy wyższym dochodzie konsument wybiera punkt C’. </a:t>
            </a:r>
          </a:p>
          <a:p>
            <a:r>
              <a:rPr lang="pl-PL" sz="2000" b="0" dirty="0"/>
              <a:t>Wzrost dochodu spowodował wzrost popytu na oba dobra (czyli dobra normalne).</a:t>
            </a:r>
            <a:endParaRPr sz="2000" b="0" dirty="0"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ytuł 1"/>
          <p:cNvSpPr txBox="1"/>
          <p:nvPr/>
        </p:nvSpPr>
        <p:spPr>
          <a:xfrm>
            <a:off x="597852" y="1695242"/>
            <a:ext cx="8279804" cy="411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pl-PL" dirty="0"/>
              <a:t>Krzywa dochód – konsumpcja (dobra normalne)</a:t>
            </a:r>
            <a:endParaRPr dirty="0"/>
          </a:p>
          <a:p>
            <a:pPr algn="ctr">
              <a:defRPr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 startAt="2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</p:txBody>
      </p:sp>
      <p:sp>
        <p:nvSpPr>
          <p:cNvPr id="471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472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pole tekstowe 1"/>
          <p:cNvSpPr txBox="1"/>
          <p:nvPr/>
        </p:nvSpPr>
        <p:spPr>
          <a:xfrm>
            <a:off x="2001450" y="277727"/>
            <a:ext cx="547260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950C73C-F49F-4067-AC8B-CBECF5B139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60" t="22880" r="28979" b="13447"/>
          <a:stretch/>
        </p:blipFill>
        <p:spPr>
          <a:xfrm>
            <a:off x="895738" y="2365708"/>
            <a:ext cx="4833257" cy="402008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05471A5-56F8-4A3A-A405-D3709048664B}"/>
              </a:ext>
            </a:extLst>
          </p:cNvPr>
          <p:cNvSpPr txBox="1"/>
          <p:nvPr/>
        </p:nvSpPr>
        <p:spPr>
          <a:xfrm>
            <a:off x="6129523" y="2589647"/>
            <a:ext cx="2706572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Jeżeli połączymy linią optymalne wybory konsumenta przy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poszczególnych poziomach dochodu, otrzymamy </a:t>
            </a:r>
            <a:r>
              <a:rPr kumimoji="0" lang="pl-PL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krzywą dochód–konsumpcja</a:t>
            </a:r>
            <a:r>
              <a:rPr kumimoji="0" lang="pl-P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, ilustrującą wielkość popytu konsumenta na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analizowane dobra i usługi przy różnych poziomach dochodu.</a:t>
            </a:r>
          </a:p>
        </p:txBody>
      </p:sp>
    </p:spTree>
    <p:extLst>
      <p:ext uri="{BB962C8B-B14F-4D97-AF65-F5344CB8AC3E}">
        <p14:creationId xmlns:p14="http://schemas.microsoft.com/office/powerpoint/2010/main" val="322029106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ytuł 1"/>
          <p:cNvSpPr txBox="1"/>
          <p:nvPr/>
        </p:nvSpPr>
        <p:spPr>
          <a:xfrm>
            <a:off x="597852" y="1695242"/>
            <a:ext cx="8279804" cy="411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pl-PL" dirty="0"/>
              <a:t>Krzywa </a:t>
            </a:r>
            <a:r>
              <a:rPr lang="pl-PL" dirty="0" err="1"/>
              <a:t>Engla</a:t>
            </a:r>
            <a:r>
              <a:rPr lang="pl-PL" dirty="0"/>
              <a:t> dla wizyt w kinie (dobro normalne)</a:t>
            </a:r>
            <a:endParaRPr dirty="0"/>
          </a:p>
          <a:p>
            <a:pPr marL="342900" indent="-342900" algn="just">
              <a:buSzPct val="100000"/>
              <a:buAutoNum type="arabicPeriod" startAt="2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</p:txBody>
      </p:sp>
      <p:sp>
        <p:nvSpPr>
          <p:cNvPr id="471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472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pole tekstowe 1"/>
          <p:cNvSpPr txBox="1"/>
          <p:nvPr/>
        </p:nvSpPr>
        <p:spPr>
          <a:xfrm>
            <a:off x="2001450" y="277727"/>
            <a:ext cx="547260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05471A5-56F8-4A3A-A405-D3709048664B}"/>
              </a:ext>
            </a:extLst>
          </p:cNvPr>
          <p:cNvSpPr txBox="1"/>
          <p:nvPr/>
        </p:nvSpPr>
        <p:spPr>
          <a:xfrm>
            <a:off x="5849605" y="3093499"/>
            <a:ext cx="2706572" cy="2585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Wybierając jedno z analizowanych dóbr i nanosząc wielkości popytu na to dobro i wielkości dochodu odpowiadające poszczególnym wyborom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optymalnym (E1, E2, E3) na osobny wykres, otrzymamy krzywą </a:t>
            </a:r>
            <a:r>
              <a:rPr kumimoji="0" lang="pl-PL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Engla</a:t>
            </a:r>
            <a:r>
              <a:rPr kumimoji="0" lang="pl-P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3FEBFD8-FC74-48F3-98E2-482C100EF4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53" t="27415" r="27755" b="10545"/>
          <a:stretch/>
        </p:blipFill>
        <p:spPr>
          <a:xfrm>
            <a:off x="970384" y="2556588"/>
            <a:ext cx="4348065" cy="362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4500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ytuł 1"/>
          <p:cNvSpPr txBox="1"/>
          <p:nvPr/>
        </p:nvSpPr>
        <p:spPr>
          <a:xfrm>
            <a:off x="432098" y="1066960"/>
            <a:ext cx="8279804" cy="5183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Dostosowanie</a:t>
            </a:r>
            <a:r>
              <a:rPr dirty="0"/>
              <a:t> do </a:t>
            </a:r>
            <a:r>
              <a:rPr dirty="0" err="1"/>
              <a:t>zmian</a:t>
            </a:r>
            <a:endParaRPr dirty="0"/>
          </a:p>
          <a:p>
            <a:pPr algn="ctr">
              <a:defRPr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algn="just">
              <a:defRPr sz="2000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 startAt="2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</p:txBody>
      </p:sp>
      <p:sp>
        <p:nvSpPr>
          <p:cNvPr id="501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502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pole tekstowe 1"/>
          <p:cNvSpPr txBox="1"/>
          <p:nvPr/>
        </p:nvSpPr>
        <p:spPr>
          <a:xfrm>
            <a:off x="1876663" y="295278"/>
            <a:ext cx="5472609" cy="88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TEORIA WYBORU KONSUMENTA</a:t>
            </a:r>
          </a:p>
        </p:txBody>
      </p:sp>
      <p:graphicFrame>
        <p:nvGraphicFramePr>
          <p:cNvPr id="504" name="Chart 10"/>
          <p:cNvGraphicFramePr/>
          <p:nvPr>
            <p:extLst>
              <p:ext uri="{D42A27DB-BD31-4B8C-83A1-F6EECF244321}">
                <p14:modId xmlns:p14="http://schemas.microsoft.com/office/powerpoint/2010/main" val="4202524884"/>
              </p:ext>
            </p:extLst>
          </p:nvPr>
        </p:nvGraphicFramePr>
        <p:xfrm>
          <a:off x="2207157" y="2289323"/>
          <a:ext cx="4446280" cy="3501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05" name="Arc 11"/>
          <p:cNvSpPr/>
          <p:nvPr/>
        </p:nvSpPr>
        <p:spPr>
          <a:xfrm rot="10955681">
            <a:off x="3156361" y="2759111"/>
            <a:ext cx="1941269" cy="1581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9050">
            <a:solidFill>
              <a:srgbClr val="4A7EBB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506" name="Arc 12"/>
          <p:cNvSpPr/>
          <p:nvPr/>
        </p:nvSpPr>
        <p:spPr>
          <a:xfrm rot="10955681">
            <a:off x="2811331" y="2714696"/>
            <a:ext cx="1980221" cy="2446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9050">
            <a:solidFill>
              <a:srgbClr val="4A7EBB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507" name="TextBox 14"/>
          <p:cNvSpPr txBox="1"/>
          <p:nvPr/>
        </p:nvSpPr>
        <p:spPr>
          <a:xfrm>
            <a:off x="839754" y="1708393"/>
            <a:ext cx="750479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/>
            </a:lvl1pPr>
          </a:lstStyle>
          <a:p>
            <a:endParaRPr dirty="0"/>
          </a:p>
        </p:txBody>
      </p:sp>
      <p:sp>
        <p:nvSpPr>
          <p:cNvPr id="508" name="TextBox 15"/>
          <p:cNvSpPr txBox="1"/>
          <p:nvPr/>
        </p:nvSpPr>
        <p:spPr>
          <a:xfrm>
            <a:off x="2122604" y="2238824"/>
            <a:ext cx="34312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Qf</a:t>
            </a:r>
          </a:p>
        </p:txBody>
      </p:sp>
      <p:sp>
        <p:nvSpPr>
          <p:cNvPr id="509" name="TextBox 16"/>
          <p:cNvSpPr txBox="1"/>
          <p:nvPr/>
        </p:nvSpPr>
        <p:spPr>
          <a:xfrm>
            <a:off x="6705668" y="5362011"/>
            <a:ext cx="44838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Qm</a:t>
            </a:r>
          </a:p>
        </p:txBody>
      </p:sp>
      <p:sp>
        <p:nvSpPr>
          <p:cNvPr id="510" name="TextBox 18"/>
          <p:cNvSpPr txBox="1"/>
          <p:nvPr/>
        </p:nvSpPr>
        <p:spPr>
          <a:xfrm>
            <a:off x="4183073" y="4601216"/>
            <a:ext cx="24087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C</a:t>
            </a:r>
          </a:p>
        </p:txBody>
      </p:sp>
      <p:sp>
        <p:nvSpPr>
          <p:cNvPr id="511" name="TextBox 20"/>
          <p:cNvSpPr txBox="1"/>
          <p:nvPr/>
        </p:nvSpPr>
        <p:spPr>
          <a:xfrm>
            <a:off x="2479706" y="3952002"/>
            <a:ext cx="65869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A</a:t>
            </a:r>
          </a:p>
        </p:txBody>
      </p:sp>
      <p:sp>
        <p:nvSpPr>
          <p:cNvPr id="512" name="TextBox 29"/>
          <p:cNvSpPr txBox="1"/>
          <p:nvPr/>
        </p:nvSpPr>
        <p:spPr>
          <a:xfrm>
            <a:off x="2526103" y="2346668"/>
            <a:ext cx="372255" cy="35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U1</a:t>
            </a:r>
          </a:p>
        </p:txBody>
      </p:sp>
      <p:sp>
        <p:nvSpPr>
          <p:cNvPr id="513" name="TextBox 30"/>
          <p:cNvSpPr txBox="1"/>
          <p:nvPr/>
        </p:nvSpPr>
        <p:spPr>
          <a:xfrm>
            <a:off x="3020236" y="2345063"/>
            <a:ext cx="37225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U2</a:t>
            </a:r>
          </a:p>
        </p:txBody>
      </p:sp>
      <p:sp>
        <p:nvSpPr>
          <p:cNvPr id="514" name="TextBox 27"/>
          <p:cNvSpPr txBox="1"/>
          <p:nvPr/>
        </p:nvSpPr>
        <p:spPr>
          <a:xfrm>
            <a:off x="3959368" y="3642562"/>
            <a:ext cx="32481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C’</a:t>
            </a:r>
          </a:p>
        </p:txBody>
      </p:sp>
      <p:sp>
        <p:nvSpPr>
          <p:cNvPr id="515" name="Straight Connector 32"/>
          <p:cNvSpPr/>
          <p:nvPr/>
        </p:nvSpPr>
        <p:spPr>
          <a:xfrm>
            <a:off x="2549765" y="3289120"/>
            <a:ext cx="4038459" cy="2240133"/>
          </a:xfrm>
          <a:prstGeom prst="line">
            <a:avLst/>
          </a:prstGeom>
          <a:ln w="28575">
            <a:solidFill>
              <a:srgbClr val="BE4B4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6" name="Straight Connector 33"/>
          <p:cNvSpPr/>
          <p:nvPr/>
        </p:nvSpPr>
        <p:spPr>
          <a:xfrm>
            <a:off x="2533295" y="4258978"/>
            <a:ext cx="2536795" cy="1270275"/>
          </a:xfrm>
          <a:prstGeom prst="line">
            <a:avLst/>
          </a:prstGeom>
          <a:ln w="28575">
            <a:solidFill>
              <a:srgbClr val="BE4B4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7" name="Oval 25"/>
          <p:cNvSpPr/>
          <p:nvPr/>
        </p:nvSpPr>
        <p:spPr>
          <a:xfrm>
            <a:off x="4152242" y="5052883"/>
            <a:ext cx="167229" cy="144469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8" name="Oval 26"/>
          <p:cNvSpPr/>
          <p:nvPr/>
        </p:nvSpPr>
        <p:spPr>
          <a:xfrm>
            <a:off x="3830118" y="3967946"/>
            <a:ext cx="167229" cy="144469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9" name="TextBox 36"/>
          <p:cNvSpPr txBox="1"/>
          <p:nvPr/>
        </p:nvSpPr>
        <p:spPr>
          <a:xfrm>
            <a:off x="2462813" y="3375209"/>
            <a:ext cx="65869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A’</a:t>
            </a:r>
          </a:p>
        </p:txBody>
      </p:sp>
      <p:sp>
        <p:nvSpPr>
          <p:cNvPr id="520" name="TextBox 37"/>
          <p:cNvSpPr txBox="1"/>
          <p:nvPr/>
        </p:nvSpPr>
        <p:spPr>
          <a:xfrm>
            <a:off x="6394082" y="5226594"/>
            <a:ext cx="65869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F’</a:t>
            </a:r>
          </a:p>
        </p:txBody>
      </p:sp>
      <p:sp>
        <p:nvSpPr>
          <p:cNvPr id="521" name="TextBox 38"/>
          <p:cNvSpPr txBox="1"/>
          <p:nvPr/>
        </p:nvSpPr>
        <p:spPr>
          <a:xfrm>
            <a:off x="5066798" y="5222132"/>
            <a:ext cx="65869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F</a:t>
            </a: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96F2B287-9397-274C-8FA4-F28BDCC5AD11}"/>
              </a:ext>
            </a:extLst>
          </p:cNvPr>
          <p:cNvSpPr txBox="1"/>
          <p:nvPr/>
        </p:nvSpPr>
        <p:spPr>
          <a:xfrm>
            <a:off x="1911707" y="5951991"/>
            <a:ext cx="559704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/>
            </a:lvl1pPr>
          </a:lstStyle>
          <a:p>
            <a:r>
              <a:rPr lang="pl-PL" sz="1800" b="0" dirty="0"/>
              <a:t>Wzrost dochodu zmniejsza popyt na dobro niższego rzędu.</a:t>
            </a:r>
            <a:endParaRPr sz="1800" b="0" dirty="0"/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566E003A-403D-49EB-A333-BD1C354802F3}"/>
              </a:ext>
            </a:extLst>
          </p:cNvPr>
          <p:cNvSpPr txBox="1"/>
          <p:nvPr/>
        </p:nvSpPr>
        <p:spPr>
          <a:xfrm>
            <a:off x="1836086" y="1706798"/>
            <a:ext cx="623023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1"/>
            </a:lvl1pPr>
          </a:lstStyle>
          <a:p>
            <a:r>
              <a:rPr dirty="0" err="1"/>
              <a:t>Wpływ</a:t>
            </a:r>
            <a:r>
              <a:rPr dirty="0"/>
              <a:t> </a:t>
            </a:r>
            <a:r>
              <a:rPr dirty="0" err="1"/>
              <a:t>wzrostu</a:t>
            </a:r>
            <a:r>
              <a:rPr dirty="0"/>
              <a:t> </a:t>
            </a:r>
            <a:r>
              <a:rPr dirty="0" err="1"/>
              <a:t>dochodu</a:t>
            </a:r>
            <a:r>
              <a:rPr lang="pl-PL" dirty="0"/>
              <a:t> (dobro niższego rzędu)</a:t>
            </a:r>
            <a:endParaRPr dirty="0"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ytuł 1"/>
          <p:cNvSpPr txBox="1"/>
          <p:nvPr/>
        </p:nvSpPr>
        <p:spPr>
          <a:xfrm>
            <a:off x="597852" y="1583270"/>
            <a:ext cx="8279804" cy="411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pl-PL" dirty="0"/>
              <a:t>Krzywa dochód – konsumpcja </a:t>
            </a:r>
          </a:p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pl-PL" dirty="0"/>
              <a:t>(dobro podrzędne)</a:t>
            </a:r>
            <a:endParaRPr dirty="0"/>
          </a:p>
          <a:p>
            <a:pPr algn="ctr">
              <a:defRPr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 startAt="2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</p:txBody>
      </p:sp>
      <p:sp>
        <p:nvSpPr>
          <p:cNvPr id="471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472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pole tekstowe 1"/>
          <p:cNvSpPr txBox="1"/>
          <p:nvPr/>
        </p:nvSpPr>
        <p:spPr>
          <a:xfrm>
            <a:off x="2001450" y="277727"/>
            <a:ext cx="547260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F0C2F2B-A9DC-4A66-9946-C9E4E4ADFB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45" t="24513" r="28980" b="9818"/>
          <a:stretch/>
        </p:blipFill>
        <p:spPr>
          <a:xfrm>
            <a:off x="1138336" y="2584580"/>
            <a:ext cx="4616816" cy="381622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F669FCDA-CC29-47FA-A53A-01F87CFFB754}"/>
              </a:ext>
            </a:extLst>
          </p:cNvPr>
          <p:cNvSpPr txBox="1"/>
          <p:nvPr/>
        </p:nvSpPr>
        <p:spPr>
          <a:xfrm>
            <a:off x="6026882" y="3466726"/>
            <a:ext cx="1876142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Krzywa dochód – konsumpcja ma w przypadku dóbr podrzędnych inne nachylenie.</a:t>
            </a:r>
          </a:p>
        </p:txBody>
      </p:sp>
    </p:spTree>
    <p:extLst>
      <p:ext uri="{BB962C8B-B14F-4D97-AF65-F5344CB8AC3E}">
        <p14:creationId xmlns:p14="http://schemas.microsoft.com/office/powerpoint/2010/main" val="1165753389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Tytuł 1"/>
          <p:cNvSpPr txBox="1"/>
          <p:nvPr/>
        </p:nvSpPr>
        <p:spPr>
          <a:xfrm>
            <a:off x="432098" y="1269969"/>
            <a:ext cx="8279804" cy="446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Dostosowanie</a:t>
            </a:r>
            <a:r>
              <a:rPr dirty="0"/>
              <a:t> do </a:t>
            </a:r>
            <a:r>
              <a:rPr dirty="0" err="1"/>
              <a:t>zmian</a:t>
            </a:r>
            <a:endParaRPr dirty="0"/>
          </a:p>
          <a:p>
            <a:pPr algn="ctr">
              <a:defRPr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pl-PL" sz="2400" b="1" dirty="0">
                <a:solidFill>
                  <a:schemeClr val="tx1"/>
                </a:solidFill>
              </a:rPr>
              <a:t>Efekty spadku dochodu</a:t>
            </a:r>
            <a:endParaRPr sz="2400" b="1" dirty="0">
              <a:solidFill>
                <a:schemeClr val="tx1"/>
              </a:solidFill>
            </a:endParaRPr>
          </a:p>
          <a:p>
            <a:pPr marL="342900" indent="-342900" algn="just">
              <a:buSzPct val="100000"/>
              <a:buAutoNum type="arabicPeriod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 startAt="2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</p:txBody>
      </p:sp>
      <p:sp>
        <p:nvSpPr>
          <p:cNvPr id="525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526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pole tekstowe 1"/>
          <p:cNvSpPr txBox="1"/>
          <p:nvPr/>
        </p:nvSpPr>
        <p:spPr>
          <a:xfrm>
            <a:off x="1922471" y="330380"/>
            <a:ext cx="5472609" cy="88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TEORIA WYBORU KONSUMENTA</a:t>
            </a:r>
          </a:p>
        </p:txBody>
      </p:sp>
      <p:sp>
        <p:nvSpPr>
          <p:cNvPr id="529" name="TextBox 4"/>
          <p:cNvSpPr txBox="1"/>
          <p:nvPr/>
        </p:nvSpPr>
        <p:spPr>
          <a:xfrm>
            <a:off x="612724" y="2217358"/>
            <a:ext cx="8414406" cy="3693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</a:pPr>
            <a:endParaRPr lang="pl-PL" dirty="0"/>
          </a:p>
          <a:p>
            <a:pPr marL="285750" indent="-285750">
              <a:buSzPct val="100000"/>
              <a:buFont typeface="Arial"/>
              <a:buChar char="•"/>
            </a:pPr>
            <a:r>
              <a:rPr dirty="0" err="1"/>
              <a:t>Linia</a:t>
            </a:r>
            <a:r>
              <a:rPr dirty="0"/>
              <a:t> </a:t>
            </a:r>
            <a:r>
              <a:rPr dirty="0" err="1"/>
              <a:t>budżetowa</a:t>
            </a:r>
            <a:r>
              <a:rPr dirty="0"/>
              <a:t> </a:t>
            </a:r>
            <a:r>
              <a:rPr dirty="0" err="1"/>
              <a:t>przesuwa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 </a:t>
            </a:r>
            <a:r>
              <a:rPr dirty="0" err="1"/>
              <a:t>równolegle</a:t>
            </a:r>
            <a:r>
              <a:rPr dirty="0"/>
              <a:t> w </a:t>
            </a:r>
            <a:r>
              <a:rPr dirty="0" err="1"/>
              <a:t>kierunku</a:t>
            </a:r>
            <a:r>
              <a:rPr dirty="0"/>
              <a:t> </a:t>
            </a:r>
            <a:r>
              <a:rPr dirty="0" err="1"/>
              <a:t>początku</a:t>
            </a:r>
            <a:r>
              <a:rPr dirty="0"/>
              <a:t> </a:t>
            </a:r>
            <a:r>
              <a:rPr dirty="0" err="1"/>
              <a:t>układu</a:t>
            </a:r>
            <a:r>
              <a:rPr dirty="0"/>
              <a:t> </a:t>
            </a:r>
            <a:r>
              <a:rPr dirty="0" err="1"/>
              <a:t>współrzędnych</a:t>
            </a:r>
            <a:r>
              <a:rPr dirty="0"/>
              <a:t>.</a:t>
            </a:r>
            <a:endParaRPr lang="pl-PL" dirty="0"/>
          </a:p>
          <a:p>
            <a:pPr marL="285750" indent="-285750">
              <a:buSzPct val="100000"/>
              <a:buFont typeface="Arial"/>
              <a:buChar char="•"/>
            </a:pPr>
            <a:endParaRPr dirty="0"/>
          </a:p>
          <a:p>
            <a:pPr marL="285750" indent="-285750">
              <a:buSzPct val="100000"/>
              <a:buFont typeface="Arial"/>
              <a:buChar char="•"/>
            </a:pPr>
            <a:r>
              <a:rPr dirty="0" err="1"/>
              <a:t>Jeżeli</a:t>
            </a:r>
            <a:r>
              <a:rPr dirty="0"/>
              <a:t> </a:t>
            </a:r>
            <a:r>
              <a:rPr dirty="0" err="1"/>
              <a:t>oba</a:t>
            </a:r>
            <a:r>
              <a:rPr dirty="0"/>
              <a:t> dobra </a:t>
            </a:r>
            <a:r>
              <a:rPr dirty="0" err="1"/>
              <a:t>są</a:t>
            </a:r>
            <a:r>
              <a:rPr dirty="0"/>
              <a:t> </a:t>
            </a:r>
            <a:r>
              <a:rPr dirty="0" err="1"/>
              <a:t>dobrami</a:t>
            </a:r>
            <a:r>
              <a:rPr dirty="0"/>
              <a:t> </a:t>
            </a:r>
            <a:r>
              <a:rPr dirty="0" err="1"/>
              <a:t>normalnymi</a:t>
            </a:r>
            <a:r>
              <a:rPr dirty="0"/>
              <a:t>, to </a:t>
            </a:r>
            <a:r>
              <a:rPr dirty="0" err="1"/>
              <a:t>spadek</a:t>
            </a:r>
            <a:r>
              <a:rPr dirty="0"/>
              <a:t> </a:t>
            </a:r>
            <a:r>
              <a:rPr dirty="0" err="1"/>
              <a:t>dochodu</a:t>
            </a:r>
            <a:r>
              <a:rPr dirty="0"/>
              <a:t> </a:t>
            </a:r>
            <a:r>
              <a:rPr dirty="0" err="1"/>
              <a:t>zmniejsza</a:t>
            </a:r>
            <a:r>
              <a:rPr dirty="0"/>
              <a:t> </a:t>
            </a:r>
            <a:r>
              <a:rPr dirty="0" err="1"/>
              <a:t>wielkość</a:t>
            </a:r>
            <a:r>
              <a:rPr dirty="0"/>
              <a:t> </a:t>
            </a:r>
            <a:r>
              <a:rPr dirty="0" err="1"/>
              <a:t>popytu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oba</a:t>
            </a:r>
            <a:r>
              <a:rPr dirty="0"/>
              <a:t> dobra.</a:t>
            </a:r>
            <a:endParaRPr lang="pl-PL" dirty="0"/>
          </a:p>
          <a:p>
            <a:pPr marL="285750" indent="-285750">
              <a:buSzPct val="100000"/>
              <a:buFont typeface="Arial"/>
              <a:buChar char="•"/>
            </a:pPr>
            <a:endParaRPr dirty="0"/>
          </a:p>
          <a:p>
            <a:pPr marL="285750" indent="-285750">
              <a:buSzPct val="100000"/>
              <a:buFont typeface="Arial"/>
              <a:buChar char="•"/>
            </a:pPr>
            <a:r>
              <a:rPr dirty="0" err="1"/>
              <a:t>Jeżeli</a:t>
            </a:r>
            <a:r>
              <a:rPr dirty="0"/>
              <a:t> </a:t>
            </a:r>
            <a:r>
              <a:rPr dirty="0" err="1"/>
              <a:t>jedno</a:t>
            </a:r>
            <a:r>
              <a:rPr dirty="0"/>
              <a:t> dobro jest </a:t>
            </a:r>
            <a:r>
              <a:rPr dirty="0" err="1"/>
              <a:t>niższego</a:t>
            </a:r>
            <a:r>
              <a:rPr dirty="0"/>
              <a:t> </a:t>
            </a:r>
            <a:r>
              <a:rPr dirty="0" err="1"/>
              <a:t>rzędu</a:t>
            </a:r>
            <a:r>
              <a:rPr dirty="0"/>
              <a:t>, to </a:t>
            </a:r>
            <a:r>
              <a:rPr dirty="0" err="1"/>
              <a:t>przy</a:t>
            </a:r>
            <a:r>
              <a:rPr dirty="0"/>
              <a:t> </a:t>
            </a:r>
            <a:r>
              <a:rPr dirty="0" err="1"/>
              <a:t>spadku</a:t>
            </a:r>
            <a:r>
              <a:rPr dirty="0"/>
              <a:t> </a:t>
            </a:r>
            <a:r>
              <a:rPr dirty="0" err="1"/>
              <a:t>dochodu</a:t>
            </a:r>
            <a:r>
              <a:rPr dirty="0"/>
              <a:t> </a:t>
            </a:r>
            <a:r>
              <a:rPr dirty="0" err="1"/>
              <a:t>wielkość</a:t>
            </a:r>
            <a:r>
              <a:rPr dirty="0"/>
              <a:t> </a:t>
            </a:r>
            <a:r>
              <a:rPr dirty="0" err="1"/>
              <a:t>popytu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to dobro </a:t>
            </a:r>
            <a:r>
              <a:rPr dirty="0" err="1"/>
              <a:t>wzrośnie</a:t>
            </a:r>
            <a:r>
              <a:rPr dirty="0"/>
              <a:t>.</a:t>
            </a:r>
            <a:endParaRPr lang="pl-PL" dirty="0"/>
          </a:p>
          <a:p>
            <a:pPr marL="285750" indent="-285750">
              <a:buSzPct val="100000"/>
              <a:buFont typeface="Arial"/>
              <a:buChar char="•"/>
            </a:pPr>
            <a:endParaRPr dirty="0"/>
          </a:p>
          <a:p>
            <a:pPr marL="285750" indent="-285750">
              <a:buSzPct val="100000"/>
              <a:buFont typeface="Arial"/>
              <a:buChar char="•"/>
            </a:pPr>
            <a:r>
              <a:rPr dirty="0"/>
              <a:t>Oba dobra </a:t>
            </a: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mogą</a:t>
            </a:r>
            <a:r>
              <a:rPr dirty="0"/>
              <a:t> </a:t>
            </a:r>
            <a:r>
              <a:rPr dirty="0" err="1"/>
              <a:t>być</a:t>
            </a:r>
            <a:r>
              <a:rPr dirty="0"/>
              <a:t> </a:t>
            </a:r>
            <a:r>
              <a:rPr dirty="0" err="1"/>
              <a:t>jednocześnie</a:t>
            </a:r>
            <a:r>
              <a:rPr dirty="0"/>
              <a:t> </a:t>
            </a:r>
            <a:r>
              <a:rPr dirty="0" err="1"/>
              <a:t>dobrami</a:t>
            </a:r>
            <a:r>
              <a:rPr dirty="0"/>
              <a:t> </a:t>
            </a:r>
            <a:r>
              <a:rPr dirty="0" err="1"/>
              <a:t>niższego</a:t>
            </a:r>
            <a:r>
              <a:rPr dirty="0"/>
              <a:t> </a:t>
            </a:r>
            <a:r>
              <a:rPr dirty="0" err="1"/>
              <a:t>rzędu</a:t>
            </a:r>
            <a:r>
              <a:rPr dirty="0"/>
              <a:t>.</a:t>
            </a:r>
            <a:endParaRPr lang="pl-PL" dirty="0"/>
          </a:p>
          <a:p>
            <a:pPr marL="285750" indent="-285750">
              <a:buSzPct val="100000"/>
              <a:buFont typeface="Arial"/>
              <a:buChar char="•"/>
            </a:pPr>
            <a:endParaRPr dirty="0"/>
          </a:p>
          <a:p>
            <a:pPr marL="285750" indent="-285750">
              <a:buSzPct val="100000"/>
              <a:buFont typeface="Arial"/>
              <a:buChar char="•"/>
            </a:pPr>
            <a:r>
              <a:rPr dirty="0" err="1"/>
              <a:t>Przy</a:t>
            </a:r>
            <a:r>
              <a:rPr dirty="0"/>
              <a:t> </a:t>
            </a:r>
            <a:r>
              <a:rPr dirty="0" err="1"/>
              <a:t>spadku</a:t>
            </a:r>
            <a:r>
              <a:rPr dirty="0"/>
              <a:t> </a:t>
            </a:r>
            <a:r>
              <a:rPr dirty="0" err="1"/>
              <a:t>dochodu</a:t>
            </a:r>
            <a:r>
              <a:rPr dirty="0"/>
              <a:t>, ale </a:t>
            </a: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zmienionych</a:t>
            </a:r>
            <a:r>
              <a:rPr dirty="0"/>
              <a:t> </a:t>
            </a:r>
            <a:r>
              <a:rPr dirty="0" err="1"/>
              <a:t>cenach</a:t>
            </a:r>
            <a:r>
              <a:rPr dirty="0"/>
              <a:t>, </a:t>
            </a:r>
            <a:r>
              <a:rPr dirty="0" err="1"/>
              <a:t>konsument</a:t>
            </a:r>
            <a:r>
              <a:rPr dirty="0"/>
              <a:t> </a:t>
            </a: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może</a:t>
            </a:r>
            <a:r>
              <a:rPr dirty="0"/>
              <a:t> </a:t>
            </a:r>
            <a:r>
              <a:rPr dirty="0" err="1"/>
              <a:t>zwiększyć</a:t>
            </a:r>
            <a:r>
              <a:rPr dirty="0"/>
              <a:t> </a:t>
            </a:r>
            <a:r>
              <a:rPr dirty="0" err="1"/>
              <a:t>nabywanej</a:t>
            </a:r>
            <a:r>
              <a:rPr dirty="0"/>
              <a:t> </a:t>
            </a:r>
            <a:r>
              <a:rPr dirty="0" err="1"/>
              <a:t>ilości</a:t>
            </a:r>
            <a:r>
              <a:rPr dirty="0"/>
              <a:t> </a:t>
            </a:r>
            <a:r>
              <a:rPr dirty="0" err="1"/>
              <a:t>obu</a:t>
            </a:r>
            <a:r>
              <a:rPr dirty="0"/>
              <a:t> </a:t>
            </a:r>
            <a:r>
              <a:rPr dirty="0" err="1"/>
              <a:t>dóbr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Tytuł 1"/>
          <p:cNvSpPr txBox="1"/>
          <p:nvPr/>
        </p:nvSpPr>
        <p:spPr>
          <a:xfrm>
            <a:off x="432098" y="1257269"/>
            <a:ext cx="8279804" cy="446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Dostosowanie</a:t>
            </a:r>
            <a:r>
              <a:rPr dirty="0"/>
              <a:t> do </a:t>
            </a:r>
            <a:r>
              <a:rPr dirty="0" err="1"/>
              <a:t>zmian</a:t>
            </a:r>
            <a:endParaRPr dirty="0"/>
          </a:p>
          <a:p>
            <a:pPr algn="ctr">
              <a:defRPr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algn="just">
              <a:defRPr sz="2000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 startAt="2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</p:txBody>
      </p:sp>
      <p:sp>
        <p:nvSpPr>
          <p:cNvPr id="573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574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pole tekstowe 1"/>
          <p:cNvSpPr txBox="1"/>
          <p:nvPr/>
        </p:nvSpPr>
        <p:spPr>
          <a:xfrm>
            <a:off x="1941141" y="250058"/>
            <a:ext cx="5472608" cy="88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TEORIA WYBORU KONSUMENTA</a:t>
            </a:r>
          </a:p>
        </p:txBody>
      </p:sp>
      <p:sp>
        <p:nvSpPr>
          <p:cNvPr id="579" name="TextBox 14"/>
          <p:cNvSpPr txBox="1"/>
          <p:nvPr/>
        </p:nvSpPr>
        <p:spPr>
          <a:xfrm>
            <a:off x="294867" y="1775644"/>
            <a:ext cx="839193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400" b="1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lang="pl-PL" dirty="0"/>
              <a:t>Zwiększenie możliwości nabywczych konsumenta </a:t>
            </a:r>
            <a:br>
              <a:rPr lang="pl-PL" dirty="0"/>
            </a:br>
            <a:r>
              <a:rPr lang="pl-PL" dirty="0"/>
              <a:t>na skutek spadku ceny</a:t>
            </a:r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884AAF-8A42-4516-9A97-56F1BE62C0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55" t="20772" r="29082" b="12721"/>
          <a:stretch/>
        </p:blipFill>
        <p:spPr>
          <a:xfrm>
            <a:off x="1466362" y="2700072"/>
            <a:ext cx="4215980" cy="365407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96A05C5-C1DF-4CD5-85B6-B6A54967EE9F}"/>
              </a:ext>
            </a:extLst>
          </p:cNvPr>
          <p:cNvSpPr txBox="1"/>
          <p:nvPr/>
        </p:nvSpPr>
        <p:spPr>
          <a:xfrm>
            <a:off x="6316829" y="3013789"/>
            <a:ext cx="2174033" cy="2031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dirty="0"/>
              <a:t>O</a:t>
            </a:r>
            <a:r>
              <a:rPr kumimoji="0" lang="pl-P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bniżka cen biletów powoduje zmianę nachylenia linii ograniczenia budżetowego, która staje się bardziej płaska.</a:t>
            </a:r>
          </a:p>
        </p:txBody>
      </p:sp>
    </p:spTree>
    <p:extLst>
      <p:ext uri="{BB962C8B-B14F-4D97-AF65-F5344CB8AC3E}">
        <p14:creationId xmlns:p14="http://schemas.microsoft.com/office/powerpoint/2010/main" val="2734991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Tytuł 1"/>
          <p:cNvSpPr txBox="1"/>
          <p:nvPr/>
        </p:nvSpPr>
        <p:spPr>
          <a:xfrm>
            <a:off x="432098" y="1257269"/>
            <a:ext cx="8279804" cy="446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Dostosowanie</a:t>
            </a:r>
            <a:r>
              <a:rPr dirty="0"/>
              <a:t> do </a:t>
            </a:r>
            <a:r>
              <a:rPr dirty="0" err="1"/>
              <a:t>zmian</a:t>
            </a:r>
            <a:endParaRPr dirty="0"/>
          </a:p>
          <a:p>
            <a:pPr algn="ctr">
              <a:defRPr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algn="just">
              <a:defRPr sz="2000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 startAt="2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</p:txBody>
      </p:sp>
      <p:sp>
        <p:nvSpPr>
          <p:cNvPr id="573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574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pole tekstowe 1"/>
          <p:cNvSpPr txBox="1"/>
          <p:nvPr/>
        </p:nvSpPr>
        <p:spPr>
          <a:xfrm>
            <a:off x="1941141" y="250058"/>
            <a:ext cx="5472608" cy="88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TEORIA WYBORU KONSUMENTA</a:t>
            </a:r>
          </a:p>
        </p:txBody>
      </p:sp>
      <p:sp>
        <p:nvSpPr>
          <p:cNvPr id="579" name="TextBox 14"/>
          <p:cNvSpPr txBox="1"/>
          <p:nvPr/>
        </p:nvSpPr>
        <p:spPr>
          <a:xfrm>
            <a:off x="294867" y="1775644"/>
            <a:ext cx="839193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400" b="1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lang="pl-PL" dirty="0"/>
              <a:t>Spadek ceny a zmiana struktury konsumpcji</a:t>
            </a:r>
            <a:endParaRPr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96A05C5-C1DF-4CD5-85B6-B6A54967EE9F}"/>
              </a:ext>
            </a:extLst>
          </p:cNvPr>
          <p:cNvSpPr txBox="1"/>
          <p:nvPr/>
        </p:nvSpPr>
        <p:spPr>
          <a:xfrm>
            <a:off x="6662065" y="2296033"/>
            <a:ext cx="2174033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dirty="0"/>
              <a:t>Linię łączącą optymalne wybory konsumenta przy różnych poziomach cen nazywany </a:t>
            </a:r>
            <a:r>
              <a:rPr lang="pl-PL" b="1" dirty="0"/>
              <a:t>krzywą cena-konsumpcja</a:t>
            </a:r>
            <a:r>
              <a:rPr lang="pl-PL" dirty="0"/>
              <a:t>. </a:t>
            </a:r>
            <a:endParaRPr kumimoji="0" lang="pl-PL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D501F90-6D33-4E37-A325-6DEA8706AE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65" t="30863" r="29490" b="7776"/>
          <a:stretch/>
        </p:blipFill>
        <p:spPr>
          <a:xfrm>
            <a:off x="1571089" y="2416627"/>
            <a:ext cx="4876365" cy="3984172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2AF781E9-8914-2F4A-1176-6CE805400821}"/>
              </a:ext>
            </a:extLst>
          </p:cNvPr>
          <p:cNvSpPr txBox="1"/>
          <p:nvPr/>
        </p:nvSpPr>
        <p:spPr>
          <a:xfrm>
            <a:off x="6666980" y="4277236"/>
            <a:ext cx="2174033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dirty="0"/>
              <a:t>Nie zawsze efektem spadku ceny jednego dobra będzie wybór koszka zawierającego więcej obu dóbr! </a:t>
            </a:r>
            <a:endParaRPr kumimoji="0" lang="pl-PL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ytuł 1"/>
          <p:cNvSpPr txBox="1"/>
          <p:nvPr/>
        </p:nvSpPr>
        <p:spPr>
          <a:xfrm>
            <a:off x="539601" y="1261295"/>
            <a:ext cx="8014090" cy="4464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Model zachowań konsumenta</a:t>
            </a:r>
          </a:p>
        </p:txBody>
      </p:sp>
      <p:sp>
        <p:nvSpPr>
          <p:cNvPr id="162" name="Tytuł 1"/>
          <p:cNvSpPr txBox="1"/>
          <p:nvPr/>
        </p:nvSpPr>
        <p:spPr>
          <a:xfrm>
            <a:off x="2087216" y="250142"/>
            <a:ext cx="5157586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163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590" y="197120"/>
            <a:ext cx="1735459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pole tekstowe 1"/>
          <p:cNvSpPr txBox="1"/>
          <p:nvPr/>
        </p:nvSpPr>
        <p:spPr>
          <a:xfrm>
            <a:off x="1719330" y="218041"/>
            <a:ext cx="5654631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  <p:grpSp>
        <p:nvGrpSpPr>
          <p:cNvPr id="167" name="Rectangle 4"/>
          <p:cNvGrpSpPr/>
          <p:nvPr/>
        </p:nvGrpSpPr>
        <p:grpSpPr>
          <a:xfrm>
            <a:off x="885981" y="4833183"/>
            <a:ext cx="3020886" cy="764293"/>
            <a:chOff x="0" y="0"/>
            <a:chExt cx="3020884" cy="764291"/>
          </a:xfrm>
        </p:grpSpPr>
        <p:sp>
          <p:nvSpPr>
            <p:cNvPr id="165" name="Prostokąt"/>
            <p:cNvSpPr/>
            <p:nvPr/>
          </p:nvSpPr>
          <p:spPr>
            <a:xfrm>
              <a:off x="0" y="21780"/>
              <a:ext cx="3020885" cy="720732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latin typeface="Cambria"/>
                  <a:ea typeface="Cambria"/>
                  <a:cs typeface="Cambria"/>
                  <a:sym typeface="Cambria"/>
                </a:defRPr>
              </a:pPr>
              <a:endParaRPr/>
            </a:p>
          </p:txBody>
        </p:sp>
        <p:sp>
          <p:nvSpPr>
            <p:cNvPr id="166" name="Wysokość dochodu konsumenta"/>
            <p:cNvSpPr txBox="1"/>
            <p:nvPr/>
          </p:nvSpPr>
          <p:spPr>
            <a:xfrm>
              <a:off x="0" y="0"/>
              <a:ext cx="3020885" cy="7642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latin typeface="Cambria"/>
                  <a:ea typeface="Cambria"/>
                  <a:cs typeface="Cambria"/>
                  <a:sym typeface="Cambria"/>
                </a:defRPr>
              </a:lvl1pPr>
            </a:lstStyle>
            <a:p>
              <a:r>
                <a:t>Wysokość dochodu konsumenta</a:t>
              </a:r>
            </a:p>
          </p:txBody>
        </p:sp>
      </p:grpSp>
      <p:grpSp>
        <p:nvGrpSpPr>
          <p:cNvPr id="170" name="Rectangle 10"/>
          <p:cNvGrpSpPr/>
          <p:nvPr/>
        </p:nvGrpSpPr>
        <p:grpSpPr>
          <a:xfrm>
            <a:off x="5664860" y="4831006"/>
            <a:ext cx="3020886" cy="764293"/>
            <a:chOff x="0" y="0"/>
            <a:chExt cx="3020884" cy="764291"/>
          </a:xfrm>
        </p:grpSpPr>
        <p:sp>
          <p:nvSpPr>
            <p:cNvPr id="168" name="Prostokąt"/>
            <p:cNvSpPr/>
            <p:nvPr/>
          </p:nvSpPr>
          <p:spPr>
            <a:xfrm>
              <a:off x="0" y="23958"/>
              <a:ext cx="3020885" cy="71637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69" name="Ceny poszczególnych dóbr"/>
            <p:cNvSpPr txBox="1"/>
            <p:nvPr/>
          </p:nvSpPr>
          <p:spPr>
            <a:xfrm>
              <a:off x="0" y="0"/>
              <a:ext cx="3020885" cy="7642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400">
                  <a:latin typeface="Cambria"/>
                  <a:ea typeface="Cambria"/>
                  <a:cs typeface="Cambria"/>
                  <a:sym typeface="Cambria"/>
                </a:defRPr>
              </a:lvl1pPr>
            </a:lstStyle>
            <a:p>
              <a:r>
                <a:t>Ceny poszczególnych dóbr</a:t>
              </a:r>
            </a:p>
          </p:txBody>
        </p:sp>
      </p:grpSp>
      <p:sp>
        <p:nvSpPr>
          <p:cNvPr id="171" name="Rectangle 2"/>
          <p:cNvSpPr txBox="1"/>
          <p:nvPr/>
        </p:nvSpPr>
        <p:spPr>
          <a:xfrm>
            <a:off x="2555775" y="3286371"/>
            <a:ext cx="4153470" cy="421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400" b="1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Koszyki dóbr zależą od:</a:t>
            </a:r>
          </a:p>
        </p:txBody>
      </p:sp>
      <p:sp>
        <p:nvSpPr>
          <p:cNvPr id="172" name="Straight Arrow Connector 15"/>
          <p:cNvSpPr/>
          <p:nvPr/>
        </p:nvSpPr>
        <p:spPr>
          <a:xfrm flipH="1">
            <a:off x="2892551" y="3919387"/>
            <a:ext cx="1764197" cy="690465"/>
          </a:xfrm>
          <a:prstGeom prst="line">
            <a:avLst/>
          </a:prstGeom>
          <a:ln w="57150">
            <a:solidFill>
              <a:srgbClr val="4A7EBB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3" name="Straight Arrow Connector 16"/>
          <p:cNvSpPr/>
          <p:nvPr/>
        </p:nvSpPr>
        <p:spPr>
          <a:xfrm>
            <a:off x="5069649" y="3922419"/>
            <a:ext cx="1783342" cy="727613"/>
          </a:xfrm>
          <a:prstGeom prst="line">
            <a:avLst/>
          </a:prstGeom>
          <a:ln w="57150">
            <a:solidFill>
              <a:srgbClr val="4A7EBB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4" name="Rectangle 22"/>
          <p:cNvSpPr txBox="1"/>
          <p:nvPr/>
        </p:nvSpPr>
        <p:spPr>
          <a:xfrm>
            <a:off x="57758" y="1988840"/>
            <a:ext cx="9086243" cy="956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Ograniczenia</a:t>
            </a:r>
            <a:r>
              <a:rPr dirty="0"/>
              <a:t> </a:t>
            </a:r>
            <a:r>
              <a:rPr dirty="0" err="1"/>
              <a:t>budżetowe</a:t>
            </a:r>
            <a:r>
              <a:rPr dirty="0"/>
              <a:t> </a:t>
            </a:r>
            <a:r>
              <a:rPr dirty="0" err="1"/>
              <a:t>konsumenta</a:t>
            </a:r>
            <a:r>
              <a:rPr dirty="0"/>
              <a:t> </a:t>
            </a:r>
            <a:r>
              <a:rPr b="0" dirty="0" err="1"/>
              <a:t>wskazują</a:t>
            </a:r>
            <a:r>
              <a:rPr b="0" dirty="0"/>
              <a:t> </a:t>
            </a:r>
            <a:r>
              <a:rPr b="0" dirty="0" err="1"/>
              <a:t>maksymalną</a:t>
            </a:r>
            <a:r>
              <a:rPr b="0" dirty="0"/>
              <a:t> </a:t>
            </a:r>
            <a:r>
              <a:rPr b="0" dirty="0" err="1"/>
              <a:t>ilość</a:t>
            </a:r>
            <a:r>
              <a:rPr b="0" dirty="0"/>
              <a:t> </a:t>
            </a:r>
            <a:r>
              <a:rPr b="0" dirty="0" err="1"/>
              <a:t>jednego</a:t>
            </a:r>
            <a:r>
              <a:rPr b="0" dirty="0"/>
              <a:t> dobra, </a:t>
            </a:r>
            <a:r>
              <a:rPr b="0" dirty="0" err="1"/>
              <a:t>którą</a:t>
            </a:r>
            <a:r>
              <a:rPr b="0" dirty="0"/>
              <a:t> </a:t>
            </a:r>
            <a:r>
              <a:rPr b="0" dirty="0" err="1"/>
              <a:t>można</a:t>
            </a:r>
            <a:r>
              <a:rPr b="0" dirty="0"/>
              <a:t> </a:t>
            </a:r>
            <a:r>
              <a:rPr b="0" dirty="0" err="1"/>
              <a:t>nabyć</a:t>
            </a:r>
            <a:r>
              <a:rPr b="0" dirty="0"/>
              <a:t> </a:t>
            </a:r>
            <a:r>
              <a:rPr b="0" dirty="0" err="1"/>
              <a:t>przy</a:t>
            </a:r>
            <a:r>
              <a:rPr b="0" dirty="0"/>
              <a:t> </a:t>
            </a:r>
            <a:r>
              <a:rPr b="0" dirty="0" err="1"/>
              <a:t>określonej</a:t>
            </a:r>
            <a:r>
              <a:rPr b="0" dirty="0"/>
              <a:t> </a:t>
            </a:r>
            <a:r>
              <a:rPr b="0" dirty="0" err="1"/>
              <a:t>nabywanej</a:t>
            </a:r>
            <a:r>
              <a:rPr b="0" dirty="0"/>
              <a:t> </a:t>
            </a:r>
            <a:r>
              <a:rPr b="0" dirty="0" err="1"/>
              <a:t>ilości</a:t>
            </a:r>
            <a:r>
              <a:rPr b="0" dirty="0"/>
              <a:t> </a:t>
            </a:r>
            <a:r>
              <a:rPr b="0" dirty="0" err="1"/>
              <a:t>drugiego</a:t>
            </a:r>
            <a:r>
              <a:rPr b="0" dirty="0"/>
              <a:t> dobra, </a:t>
            </a:r>
            <a:r>
              <a:rPr b="0" dirty="0" err="1"/>
              <a:t>przy</a:t>
            </a:r>
            <a:r>
              <a:rPr b="0" dirty="0"/>
              <a:t> </a:t>
            </a:r>
            <a:r>
              <a:rPr b="0" dirty="0" err="1"/>
              <a:t>założeniu</a:t>
            </a:r>
            <a:r>
              <a:rPr b="0" dirty="0"/>
              <a:t>, </a:t>
            </a:r>
            <a:r>
              <a:rPr b="0" dirty="0" err="1"/>
              <a:t>że</a:t>
            </a:r>
            <a:r>
              <a:rPr b="0" dirty="0"/>
              <a:t> </a:t>
            </a:r>
            <a:r>
              <a:rPr b="0" dirty="0" err="1"/>
              <a:t>cały</a:t>
            </a:r>
            <a:r>
              <a:rPr b="0" dirty="0"/>
              <a:t> </a:t>
            </a:r>
            <a:r>
              <a:rPr b="0" dirty="0" err="1"/>
              <a:t>dochód</a:t>
            </a:r>
            <a:r>
              <a:rPr b="0" dirty="0"/>
              <a:t> jest </a:t>
            </a:r>
            <a:r>
              <a:rPr b="0" dirty="0" err="1"/>
              <a:t>wydawany</a:t>
            </a:r>
            <a:r>
              <a:rPr b="0" dirty="0"/>
              <a:t> </a:t>
            </a:r>
            <a:r>
              <a:rPr b="0" dirty="0" err="1"/>
              <a:t>na</a:t>
            </a:r>
            <a:r>
              <a:rPr b="0" dirty="0"/>
              <a:t> </a:t>
            </a:r>
            <a:r>
              <a:rPr b="0" dirty="0" err="1"/>
              <a:t>zakup</a:t>
            </a:r>
            <a:r>
              <a:rPr b="0" dirty="0"/>
              <a:t> </a:t>
            </a:r>
            <a:r>
              <a:rPr b="0" dirty="0" err="1"/>
              <a:t>dóbr</a:t>
            </a:r>
            <a:r>
              <a:rPr b="0" dirty="0"/>
              <a:t> bez </a:t>
            </a:r>
            <a:r>
              <a:rPr b="0" dirty="0" err="1"/>
              <a:t>oszczędności</a:t>
            </a:r>
            <a:r>
              <a:rPr b="0" dirty="0"/>
              <a:t>. 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ytuł 1"/>
          <p:cNvSpPr txBox="1"/>
          <p:nvPr/>
        </p:nvSpPr>
        <p:spPr>
          <a:xfrm>
            <a:off x="597852" y="1695242"/>
            <a:ext cx="8279804" cy="4117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pl-PL" dirty="0"/>
              <a:t>Krzywa popytu indywidualnego konsumenta</a:t>
            </a:r>
            <a:endParaRPr dirty="0"/>
          </a:p>
          <a:p>
            <a:pPr marL="342900" indent="-342900" algn="just">
              <a:buSzPct val="100000"/>
              <a:buAutoNum type="arabicPeriod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 startAt="2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</p:txBody>
      </p:sp>
      <p:sp>
        <p:nvSpPr>
          <p:cNvPr id="471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472" name="Obraz 7" descr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pole tekstowe 1"/>
          <p:cNvSpPr txBox="1"/>
          <p:nvPr/>
        </p:nvSpPr>
        <p:spPr>
          <a:xfrm>
            <a:off x="2001450" y="277727"/>
            <a:ext cx="547260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05471A5-56F8-4A3A-A405-D3709048664B}"/>
              </a:ext>
            </a:extLst>
          </p:cNvPr>
          <p:cNvSpPr txBox="1"/>
          <p:nvPr/>
        </p:nvSpPr>
        <p:spPr>
          <a:xfrm>
            <a:off x="5821612" y="2505666"/>
            <a:ext cx="2706572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Nanosząc punkty reprezentujące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różne poziomy ceny i związane z nimi poszczególne ilości konsumowanego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dobra na osobny wykres, otrzymamy krzywą popytu pojedynczego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konsumenta, będącą składową krzywej popytu rynkowego.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8CA2F34-51CD-4C0C-8EDC-E4D319AF1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41" r="31735" b="40839"/>
          <a:stretch/>
        </p:blipFill>
        <p:spPr>
          <a:xfrm>
            <a:off x="886407" y="2197606"/>
            <a:ext cx="4482305" cy="411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91345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Tytuł 1"/>
          <p:cNvSpPr txBox="1"/>
          <p:nvPr/>
        </p:nvSpPr>
        <p:spPr>
          <a:xfrm>
            <a:off x="432098" y="1257269"/>
            <a:ext cx="8279804" cy="446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algn="ctr" defTabSz="786384">
              <a:defRPr sz="2408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sz="2700" dirty="0" err="1"/>
              <a:t>Dostosowanie</a:t>
            </a:r>
            <a:r>
              <a:rPr sz="2700" dirty="0"/>
              <a:t> do </a:t>
            </a:r>
            <a:r>
              <a:rPr sz="2700" dirty="0" err="1"/>
              <a:t>zmiany</a:t>
            </a:r>
            <a:r>
              <a:rPr sz="2700" dirty="0"/>
              <a:t> </a:t>
            </a:r>
            <a:r>
              <a:rPr sz="2700" dirty="0" err="1"/>
              <a:t>cen</a:t>
            </a:r>
            <a:endParaRPr sz="2700" dirty="0"/>
          </a:p>
          <a:p>
            <a:pPr algn="ctr" defTabSz="786384">
              <a:defRPr sz="2408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algn="ctr" defTabSz="786384">
              <a:defRPr sz="2408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algn="just" defTabSz="786384">
              <a:defRPr sz="2064" b="1">
                <a:latin typeface="Cambria"/>
                <a:ea typeface="Cambria"/>
                <a:cs typeface="Cambria"/>
                <a:sym typeface="Cambria"/>
              </a:defRPr>
            </a:pPr>
            <a:r>
              <a:rPr sz="2200" dirty="0" err="1"/>
              <a:t>Mieszana</a:t>
            </a:r>
            <a:r>
              <a:rPr sz="2200" dirty="0"/>
              <a:t> </a:t>
            </a:r>
            <a:r>
              <a:rPr sz="2200" dirty="0" err="1"/>
              <a:t>elastyczność</a:t>
            </a:r>
            <a:r>
              <a:rPr sz="2200" dirty="0"/>
              <a:t> </a:t>
            </a:r>
            <a:r>
              <a:rPr lang="pl-PL" sz="2200" dirty="0"/>
              <a:t>cenowa </a:t>
            </a:r>
            <a:r>
              <a:rPr sz="2200" dirty="0" err="1"/>
              <a:t>popytu</a:t>
            </a:r>
            <a:r>
              <a:rPr sz="2200" dirty="0"/>
              <a:t> </a:t>
            </a:r>
            <a:r>
              <a:rPr sz="2200" b="0" dirty="0"/>
              <a:t>– </a:t>
            </a:r>
            <a:r>
              <a:rPr sz="2200" b="0" dirty="0" err="1"/>
              <a:t>miara</a:t>
            </a:r>
            <a:r>
              <a:rPr sz="2200" b="0" dirty="0"/>
              <a:t> </a:t>
            </a:r>
            <a:r>
              <a:rPr sz="2200" b="0" dirty="0" err="1"/>
              <a:t>reakcji</a:t>
            </a:r>
            <a:r>
              <a:rPr sz="2200" b="0" dirty="0"/>
              <a:t> </a:t>
            </a:r>
            <a:r>
              <a:rPr sz="2200" b="0" dirty="0" err="1"/>
              <a:t>popytu</a:t>
            </a:r>
            <a:r>
              <a:rPr sz="2200" b="0" dirty="0"/>
              <a:t> </a:t>
            </a:r>
            <a:r>
              <a:rPr sz="2200" b="0" dirty="0" err="1"/>
              <a:t>na</a:t>
            </a:r>
            <a:r>
              <a:rPr sz="2200" b="0" dirty="0"/>
              <a:t> </a:t>
            </a:r>
            <a:r>
              <a:rPr sz="2200" b="0" dirty="0" err="1"/>
              <a:t>jedno</a:t>
            </a:r>
            <a:r>
              <a:rPr sz="2200" b="0" dirty="0"/>
              <a:t> dobro </a:t>
            </a:r>
            <a:r>
              <a:rPr sz="2200" b="0" dirty="0" err="1"/>
              <a:t>na</a:t>
            </a:r>
            <a:r>
              <a:rPr sz="2200" b="0" dirty="0"/>
              <a:t> </a:t>
            </a:r>
            <a:r>
              <a:rPr sz="2200" b="0" dirty="0" err="1"/>
              <a:t>zmianę</a:t>
            </a:r>
            <a:r>
              <a:rPr sz="2200" b="0" dirty="0"/>
              <a:t> </a:t>
            </a:r>
            <a:r>
              <a:rPr sz="2200" b="0" dirty="0" err="1"/>
              <a:t>ceny</a:t>
            </a:r>
            <a:r>
              <a:rPr sz="2200" b="0" dirty="0"/>
              <a:t> </a:t>
            </a:r>
            <a:r>
              <a:rPr sz="2200" b="0" dirty="0" err="1"/>
              <a:t>innego</a:t>
            </a:r>
            <a:r>
              <a:rPr sz="2200" b="0" dirty="0"/>
              <a:t> dobra.</a:t>
            </a:r>
          </a:p>
          <a:p>
            <a:pPr algn="just" defTabSz="786384">
              <a:defRPr sz="2064" b="1">
                <a:latin typeface="Cambria"/>
                <a:ea typeface="Cambria"/>
                <a:cs typeface="Cambria"/>
                <a:sym typeface="Cambria"/>
              </a:defRPr>
            </a:pPr>
            <a:endParaRPr sz="2200" b="0" dirty="0"/>
          </a:p>
          <a:p>
            <a:pPr marL="294894" indent="-294894" algn="just" defTabSz="786384">
              <a:buSzPct val="100000"/>
              <a:buFont typeface="Arial"/>
              <a:buChar char="•"/>
              <a:defRPr sz="2064" b="1">
                <a:latin typeface="Cambria"/>
                <a:ea typeface="Cambria"/>
                <a:cs typeface="Cambria"/>
                <a:sym typeface="Cambria"/>
              </a:defRPr>
            </a:pPr>
            <a:r>
              <a:rPr sz="2200" dirty="0" err="1"/>
              <a:t>Jeżeli</a:t>
            </a:r>
            <a:r>
              <a:rPr sz="2200" dirty="0"/>
              <a:t> dobra </a:t>
            </a:r>
            <a:r>
              <a:rPr sz="2200" dirty="0" err="1"/>
              <a:t>te</a:t>
            </a:r>
            <a:r>
              <a:rPr sz="2200" dirty="0"/>
              <a:t> </a:t>
            </a:r>
            <a:r>
              <a:rPr sz="2200" dirty="0" err="1"/>
              <a:t>są</a:t>
            </a:r>
            <a:r>
              <a:rPr sz="2200" dirty="0"/>
              <a:t> </a:t>
            </a:r>
            <a:r>
              <a:rPr sz="2200" dirty="0" err="1"/>
              <a:t>substytucyjne</a:t>
            </a:r>
            <a:r>
              <a:rPr sz="2200" dirty="0"/>
              <a:t>, to </a:t>
            </a:r>
            <a:r>
              <a:rPr sz="2200" dirty="0" err="1"/>
              <a:t>wzrost</a:t>
            </a:r>
            <a:r>
              <a:rPr sz="2200" dirty="0"/>
              <a:t> </a:t>
            </a:r>
            <a:r>
              <a:rPr sz="2200" dirty="0" err="1"/>
              <a:t>ceny</a:t>
            </a:r>
            <a:r>
              <a:rPr sz="2200" dirty="0"/>
              <a:t> dobra X </a:t>
            </a:r>
            <a:r>
              <a:rPr sz="2200" dirty="0" err="1"/>
              <a:t>zwiększa</a:t>
            </a:r>
            <a:r>
              <a:rPr sz="2200" dirty="0"/>
              <a:t> </a:t>
            </a:r>
            <a:r>
              <a:rPr sz="2200" dirty="0" err="1"/>
              <a:t>popyt</a:t>
            </a:r>
            <a:r>
              <a:rPr sz="2200" dirty="0"/>
              <a:t> </a:t>
            </a:r>
            <a:r>
              <a:rPr sz="2200" dirty="0" err="1"/>
              <a:t>na</a:t>
            </a:r>
            <a:r>
              <a:rPr sz="2200" dirty="0"/>
              <a:t> dobro Y. </a:t>
            </a:r>
            <a:endParaRPr lang="pl-PL" sz="2200" dirty="0"/>
          </a:p>
          <a:p>
            <a:pPr marL="294894" indent="-294894" algn="just" defTabSz="786384">
              <a:buSzPct val="100000"/>
              <a:buFont typeface="Arial"/>
              <a:buChar char="•"/>
              <a:defRPr sz="2064" b="1">
                <a:latin typeface="Cambria"/>
                <a:ea typeface="Cambria"/>
                <a:cs typeface="Cambria"/>
                <a:sym typeface="Cambria"/>
              </a:defRPr>
            </a:pPr>
            <a:endParaRPr sz="2200" dirty="0"/>
          </a:p>
          <a:p>
            <a:pPr marL="294894" indent="-294894" algn="just" defTabSz="786384">
              <a:buSzPct val="100000"/>
              <a:buFont typeface="Arial"/>
              <a:buChar char="•"/>
              <a:defRPr sz="2064" b="1">
                <a:latin typeface="Cambria"/>
                <a:ea typeface="Cambria"/>
                <a:cs typeface="Cambria"/>
                <a:sym typeface="Cambria"/>
              </a:defRPr>
            </a:pPr>
            <a:r>
              <a:rPr sz="2200" dirty="0" err="1"/>
              <a:t>Jeżeli</a:t>
            </a:r>
            <a:r>
              <a:rPr sz="2200" dirty="0"/>
              <a:t> dobra </a:t>
            </a:r>
            <a:r>
              <a:rPr sz="2200" dirty="0" err="1"/>
              <a:t>te</a:t>
            </a:r>
            <a:r>
              <a:rPr sz="2200" dirty="0"/>
              <a:t> </a:t>
            </a:r>
            <a:r>
              <a:rPr sz="2200" dirty="0" err="1"/>
              <a:t>są</a:t>
            </a:r>
            <a:r>
              <a:rPr sz="2200" dirty="0"/>
              <a:t> </a:t>
            </a:r>
            <a:r>
              <a:rPr sz="2200" dirty="0" err="1"/>
              <a:t>komplementarne</a:t>
            </a:r>
            <a:r>
              <a:rPr sz="2200" dirty="0"/>
              <a:t>, to </a:t>
            </a:r>
            <a:r>
              <a:rPr sz="2200" dirty="0" err="1"/>
              <a:t>efektem</a:t>
            </a:r>
            <a:r>
              <a:rPr sz="2200" dirty="0"/>
              <a:t> </a:t>
            </a:r>
            <a:r>
              <a:rPr sz="2200" dirty="0" err="1"/>
              <a:t>wzrostu</a:t>
            </a:r>
            <a:r>
              <a:rPr sz="2200" dirty="0"/>
              <a:t> </a:t>
            </a:r>
            <a:r>
              <a:rPr sz="2200" dirty="0" err="1"/>
              <a:t>ceny</a:t>
            </a:r>
            <a:r>
              <a:rPr sz="2200" dirty="0"/>
              <a:t> dobra X jest </a:t>
            </a:r>
            <a:r>
              <a:rPr sz="2200" dirty="0" err="1"/>
              <a:t>spadek</a:t>
            </a:r>
            <a:r>
              <a:rPr sz="2200" dirty="0"/>
              <a:t> </a:t>
            </a:r>
            <a:r>
              <a:rPr sz="2200" dirty="0" err="1"/>
              <a:t>popytu</a:t>
            </a:r>
            <a:r>
              <a:rPr sz="2200" dirty="0"/>
              <a:t> </a:t>
            </a:r>
            <a:r>
              <a:rPr sz="2200" dirty="0" err="1"/>
              <a:t>na</a:t>
            </a:r>
            <a:r>
              <a:rPr sz="2200" dirty="0"/>
              <a:t> dobro Y.</a:t>
            </a:r>
          </a:p>
          <a:p>
            <a:pPr algn="just" defTabSz="786384">
              <a:defRPr sz="172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algn="just" defTabSz="786384">
              <a:defRPr sz="1720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294894" indent="-294894" algn="just" defTabSz="786384">
              <a:buSzPct val="100000"/>
              <a:buAutoNum type="arabicPeriod"/>
              <a:defRPr sz="172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294894" indent="-294894" algn="just" defTabSz="786384">
              <a:buSzPct val="100000"/>
              <a:buAutoNum type="arabicPeriod" startAt="2"/>
              <a:defRPr sz="172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</p:txBody>
      </p:sp>
      <p:sp>
        <p:nvSpPr>
          <p:cNvPr id="533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534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pole tekstowe 1"/>
          <p:cNvSpPr txBox="1"/>
          <p:nvPr/>
        </p:nvSpPr>
        <p:spPr>
          <a:xfrm>
            <a:off x="1948798" y="251401"/>
            <a:ext cx="5472608" cy="88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TEORIA WYBORU KONSUMENTA</a:t>
            </a:r>
          </a:p>
        </p:txBody>
      </p:sp>
    </p:spTree>
    <p:extLst>
      <p:ext uri="{BB962C8B-B14F-4D97-AF65-F5344CB8AC3E}">
        <p14:creationId xmlns:p14="http://schemas.microsoft.com/office/powerpoint/2010/main" val="121628455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Tytuł 1"/>
          <p:cNvSpPr txBox="1"/>
          <p:nvPr/>
        </p:nvSpPr>
        <p:spPr>
          <a:xfrm>
            <a:off x="662472" y="2659224"/>
            <a:ext cx="7940859" cy="3494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>
              <a:defRPr sz="3600" b="1">
                <a:latin typeface="Cambria"/>
                <a:ea typeface="Cambria"/>
                <a:cs typeface="Cambria"/>
                <a:sym typeface="Cambria"/>
              </a:defRPr>
            </a:pPr>
            <a:endParaRPr sz="2800" b="0" dirty="0"/>
          </a:p>
        </p:txBody>
      </p:sp>
      <p:sp>
        <p:nvSpPr>
          <p:cNvPr id="565" name="Tytuł 1"/>
          <p:cNvSpPr txBox="1"/>
          <p:nvPr/>
        </p:nvSpPr>
        <p:spPr>
          <a:xfrm>
            <a:off x="1979711" y="260647"/>
            <a:ext cx="5328594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566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pole tekstowe 1"/>
          <p:cNvSpPr txBox="1"/>
          <p:nvPr/>
        </p:nvSpPr>
        <p:spPr>
          <a:xfrm>
            <a:off x="2097980" y="242625"/>
            <a:ext cx="5472608" cy="88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TEORIA WYBORU KONSUMENTA</a:t>
            </a:r>
          </a:p>
        </p:txBody>
      </p:sp>
      <p:sp>
        <p:nvSpPr>
          <p:cNvPr id="568" name="Tytuł 1"/>
          <p:cNvSpPr txBox="1"/>
          <p:nvPr/>
        </p:nvSpPr>
        <p:spPr>
          <a:xfrm>
            <a:off x="466221" y="1257269"/>
            <a:ext cx="8279804" cy="5025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Dostosowanie</a:t>
            </a:r>
            <a:r>
              <a:rPr dirty="0"/>
              <a:t> do </a:t>
            </a:r>
            <a:r>
              <a:rPr dirty="0" err="1"/>
              <a:t>zmiany</a:t>
            </a:r>
            <a:r>
              <a:rPr dirty="0"/>
              <a:t> </a:t>
            </a:r>
            <a:r>
              <a:rPr dirty="0" err="1"/>
              <a:t>cen</a:t>
            </a:r>
            <a:endParaRPr dirty="0"/>
          </a:p>
          <a:p>
            <a:pPr algn="just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just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r>
              <a:rPr lang="pl-PL" sz="2000" dirty="0"/>
              <a:t>Wpływ zmiany ceny danego dobra na wielkość konsumpcji można analizować w podziale na dwa efekty: substytucyjny i dochodowy.</a:t>
            </a:r>
          </a:p>
          <a:p>
            <a:pPr algn="just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sz="2000" dirty="0"/>
          </a:p>
          <a:p>
            <a:pPr>
              <a:defRPr sz="3600" b="1">
                <a:latin typeface="Cambria"/>
                <a:ea typeface="Cambria"/>
                <a:cs typeface="Cambria"/>
                <a:sym typeface="Cambria"/>
              </a:defRPr>
            </a:pPr>
            <a:r>
              <a:rPr lang="pl-PL" sz="2000" dirty="0"/>
              <a:t>Efekt substytucyjny zmiany cen </a:t>
            </a:r>
            <a:r>
              <a:rPr lang="pl-PL" sz="2000" b="0" dirty="0"/>
              <a:t>- na skutek obniżki ceny jednego z dóbr konsument postanawia dokonać wymiany (substytucji) relatywnie droższego dobra na tańsze.</a:t>
            </a:r>
          </a:p>
          <a:p>
            <a:pPr>
              <a:defRPr sz="3600" b="1">
                <a:latin typeface="Cambria"/>
                <a:ea typeface="Cambria"/>
                <a:cs typeface="Cambria"/>
                <a:sym typeface="Cambria"/>
              </a:defRPr>
            </a:pPr>
            <a:r>
              <a:rPr lang="pl-PL" sz="2000" b="0" dirty="0"/>
              <a:t> </a:t>
            </a:r>
          </a:p>
          <a:p>
            <a:pPr>
              <a:defRPr sz="3600" b="1">
                <a:latin typeface="Cambria"/>
                <a:ea typeface="Cambria"/>
                <a:cs typeface="Cambria"/>
                <a:sym typeface="Cambria"/>
              </a:defRPr>
            </a:pPr>
            <a:r>
              <a:rPr lang="pl-PL" sz="2000" dirty="0"/>
              <a:t>Efekt dochodowy zmiany cen </a:t>
            </a:r>
            <a:r>
              <a:rPr lang="pl-PL" sz="2000" dirty="0">
                <a:latin typeface="Cambria"/>
                <a:ea typeface="Cambria"/>
              </a:rPr>
              <a:t>- zmiana popytu, </a:t>
            </a:r>
            <a:r>
              <a:rPr lang="pl-PL" sz="2000" b="0" dirty="0"/>
              <a:t>która jest skutkiem zwiększenia siły nabywczej dochodu w wyniku spadku ceny jednego z dóbr.</a:t>
            </a:r>
          </a:p>
          <a:p>
            <a:pPr>
              <a:defRPr sz="3600" b="1">
                <a:latin typeface="Cambria"/>
                <a:ea typeface="Cambria"/>
                <a:cs typeface="Cambria"/>
                <a:sym typeface="Cambria"/>
              </a:defRPr>
            </a:pPr>
            <a:endParaRPr lang="pl-PL" sz="2000" b="0" dirty="0"/>
          </a:p>
          <a:p>
            <a:pPr>
              <a:defRPr sz="3600" b="1">
                <a:latin typeface="Cambria"/>
                <a:ea typeface="Cambria"/>
                <a:cs typeface="Cambria"/>
                <a:sym typeface="Cambria"/>
              </a:defRPr>
            </a:pPr>
            <a:r>
              <a:rPr lang="pl-PL" sz="2000" b="0" dirty="0"/>
              <a:t>Całkowita zmiana popytu na oba dobra jest </a:t>
            </a:r>
            <a:r>
              <a:rPr lang="pl-PL" sz="2000" b="1" dirty="0"/>
              <a:t>sumą efektu substytucyjnego i dochodowego</a:t>
            </a:r>
            <a:r>
              <a:rPr lang="pl-PL" sz="2000" b="0" dirty="0"/>
              <a:t>. </a:t>
            </a:r>
          </a:p>
          <a:p>
            <a:pPr algn="just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sz="2000" dirty="0"/>
          </a:p>
          <a:p>
            <a:pPr algn="just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just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just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 startAt="2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Tytuł 1"/>
          <p:cNvSpPr txBox="1"/>
          <p:nvPr/>
        </p:nvSpPr>
        <p:spPr>
          <a:xfrm>
            <a:off x="1979711" y="260647"/>
            <a:ext cx="5328594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566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pole tekstowe 1"/>
          <p:cNvSpPr txBox="1"/>
          <p:nvPr/>
        </p:nvSpPr>
        <p:spPr>
          <a:xfrm>
            <a:off x="2097980" y="242625"/>
            <a:ext cx="5472608" cy="88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TEORIA WYBORU KONSUMENTA</a:t>
            </a:r>
          </a:p>
        </p:txBody>
      </p:sp>
      <p:sp>
        <p:nvSpPr>
          <p:cNvPr id="568" name="Tytuł 1"/>
          <p:cNvSpPr txBox="1"/>
          <p:nvPr/>
        </p:nvSpPr>
        <p:spPr>
          <a:xfrm>
            <a:off x="466221" y="1286765"/>
            <a:ext cx="8279804" cy="5025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Dostosowanie</a:t>
            </a:r>
            <a:r>
              <a:rPr dirty="0"/>
              <a:t> do </a:t>
            </a:r>
            <a:r>
              <a:rPr dirty="0" err="1"/>
              <a:t>zmiany</a:t>
            </a:r>
            <a:r>
              <a:rPr dirty="0"/>
              <a:t> </a:t>
            </a:r>
            <a:r>
              <a:rPr dirty="0" err="1"/>
              <a:t>cen</a:t>
            </a:r>
            <a:endParaRPr dirty="0"/>
          </a:p>
          <a:p>
            <a:pPr algn="ctr">
              <a:defRPr sz="2400" b="1">
                <a:latin typeface="Cambria"/>
                <a:ea typeface="Cambria"/>
                <a:cs typeface="Cambria"/>
                <a:sym typeface="Cambria"/>
              </a:defRPr>
            </a:pPr>
            <a:endParaRPr lang="pl-PL" sz="800" dirty="0"/>
          </a:p>
          <a:p>
            <a:pPr algn="ctr">
              <a:defRPr sz="2400" b="1">
                <a:latin typeface="Cambria"/>
                <a:ea typeface="Cambria"/>
                <a:cs typeface="Cambria"/>
                <a:sym typeface="Cambria"/>
              </a:defRPr>
            </a:pPr>
            <a:r>
              <a:rPr lang="pl-PL" dirty="0"/>
              <a:t>Działanie efektu substytucyjnego i dochodowego </a:t>
            </a:r>
          </a:p>
          <a:p>
            <a:pPr algn="ctr">
              <a:defRPr sz="2400" b="1">
                <a:latin typeface="Cambria"/>
                <a:ea typeface="Cambria"/>
                <a:cs typeface="Cambria"/>
                <a:sym typeface="Cambria"/>
              </a:defRPr>
            </a:pPr>
            <a:r>
              <a:rPr lang="pl-PL" dirty="0"/>
              <a:t>a całkowita zmiana popytu (dobra normalne) </a:t>
            </a:r>
          </a:p>
          <a:p>
            <a:pPr algn="just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sz="1000" dirty="0"/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r>
              <a:rPr lang="pl-PL" dirty="0"/>
              <a:t>Zmiana popytu na skutek spadku ceny biletów do kina</a:t>
            </a:r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sz="800" dirty="0"/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sz="800" dirty="0"/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r>
              <a:rPr lang="pl-PL" dirty="0">
                <a:solidFill>
                  <a:srgbClr val="00B050"/>
                </a:solidFill>
              </a:rPr>
              <a:t>Niewiadomy jest skutek zmiany popytu, gdy efekt substytucyjny </a:t>
            </a:r>
            <a:br>
              <a:rPr lang="pl-PL" dirty="0">
                <a:solidFill>
                  <a:srgbClr val="00B050"/>
                </a:solidFill>
              </a:rPr>
            </a:br>
            <a:r>
              <a:rPr lang="pl-PL" dirty="0">
                <a:solidFill>
                  <a:srgbClr val="00B050"/>
                </a:solidFill>
              </a:rPr>
              <a:t>i dochodowy działają w przeciwnych kierunkach.</a:t>
            </a:r>
            <a:endParaRPr dirty="0">
              <a:solidFill>
                <a:srgbClr val="00B050"/>
              </a:solidFill>
            </a:endParaRPr>
          </a:p>
        </p:txBody>
      </p:sp>
      <p:graphicFrame>
        <p:nvGraphicFramePr>
          <p:cNvPr id="6" name="Tabela 6">
            <a:extLst>
              <a:ext uri="{FF2B5EF4-FFF2-40B4-BE49-F238E27FC236}">
                <a16:creationId xmlns:a16="http://schemas.microsoft.com/office/drawing/2014/main" id="{997E7C4D-3459-45CA-A70E-0ED44B3DA0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324287"/>
              </p:ext>
            </p:extLst>
          </p:nvPr>
        </p:nvGraphicFramePr>
        <p:xfrm>
          <a:off x="727587" y="3429000"/>
          <a:ext cx="7697951" cy="19689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34247">
                  <a:extLst>
                    <a:ext uri="{9D8B030D-6E8A-4147-A177-3AD203B41FA5}">
                      <a16:colId xmlns:a16="http://schemas.microsoft.com/office/drawing/2014/main" val="1532556194"/>
                    </a:ext>
                  </a:extLst>
                </a:gridCol>
                <a:gridCol w="2357343">
                  <a:extLst>
                    <a:ext uri="{9D8B030D-6E8A-4147-A177-3AD203B41FA5}">
                      <a16:colId xmlns:a16="http://schemas.microsoft.com/office/drawing/2014/main" val="1992604773"/>
                    </a:ext>
                  </a:extLst>
                </a:gridCol>
                <a:gridCol w="2406361">
                  <a:extLst>
                    <a:ext uri="{9D8B030D-6E8A-4147-A177-3AD203B41FA5}">
                      <a16:colId xmlns:a16="http://schemas.microsoft.com/office/drawing/2014/main" val="844669064"/>
                    </a:ext>
                  </a:extLst>
                </a:gridCol>
              </a:tblGrid>
              <a:tr h="398578">
                <a:tc>
                  <a:txBody>
                    <a:bodyPr/>
                    <a:lstStyle/>
                    <a:p>
                      <a:pPr algn="l"/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Bilety do kina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Torty czekoladowe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4975195"/>
                  </a:ext>
                </a:extLst>
              </a:tr>
              <a:tr h="460563">
                <a:tc>
                  <a:txBody>
                    <a:bodyPr/>
                    <a:lstStyle/>
                    <a:p>
                      <a:pPr algn="l"/>
                      <a:r>
                        <a:rPr lang="pl-PL" sz="2000" b="1" dirty="0"/>
                        <a:t>Efekt substytucyjny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6615871"/>
                  </a:ext>
                </a:extLst>
              </a:tr>
              <a:tr h="506774">
                <a:tc>
                  <a:txBody>
                    <a:bodyPr/>
                    <a:lstStyle/>
                    <a:p>
                      <a:pPr algn="l"/>
                      <a:r>
                        <a:rPr lang="pl-PL" sz="2000" b="1" dirty="0"/>
                        <a:t>Efekt dochodowy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1127739"/>
                  </a:ext>
                </a:extLst>
              </a:tr>
              <a:tr h="603039">
                <a:tc>
                  <a:txBody>
                    <a:bodyPr/>
                    <a:lstStyle/>
                    <a:p>
                      <a:pPr algn="l"/>
                      <a:r>
                        <a:rPr lang="pl-PL" sz="2000" b="1" dirty="0"/>
                        <a:t>Całkowita zmiana popytu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rgbClr val="00B05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9965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593533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Tytuł 1"/>
          <p:cNvSpPr txBox="1"/>
          <p:nvPr/>
        </p:nvSpPr>
        <p:spPr>
          <a:xfrm>
            <a:off x="1979711" y="260647"/>
            <a:ext cx="5328594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566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pole tekstowe 1"/>
          <p:cNvSpPr txBox="1"/>
          <p:nvPr/>
        </p:nvSpPr>
        <p:spPr>
          <a:xfrm>
            <a:off x="2097980" y="242625"/>
            <a:ext cx="5472608" cy="88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TEORIA WYBORU KONSUMENTA</a:t>
            </a:r>
          </a:p>
        </p:txBody>
      </p:sp>
      <p:sp>
        <p:nvSpPr>
          <p:cNvPr id="568" name="Tytuł 1"/>
          <p:cNvSpPr txBox="1"/>
          <p:nvPr/>
        </p:nvSpPr>
        <p:spPr>
          <a:xfrm>
            <a:off x="466221" y="1257268"/>
            <a:ext cx="8279804" cy="5145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fontScale="92500" lnSpcReduction="10000"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Dostosowanie</a:t>
            </a:r>
            <a:r>
              <a:rPr dirty="0"/>
              <a:t> do </a:t>
            </a:r>
            <a:r>
              <a:rPr dirty="0" err="1"/>
              <a:t>zmiany</a:t>
            </a:r>
            <a:r>
              <a:rPr dirty="0"/>
              <a:t> </a:t>
            </a:r>
            <a:r>
              <a:rPr dirty="0" err="1"/>
              <a:t>cen</a:t>
            </a:r>
            <a:endParaRPr dirty="0"/>
          </a:p>
          <a:p>
            <a:pPr algn="ctr">
              <a:defRPr sz="2400" b="1">
                <a:latin typeface="Cambria"/>
                <a:ea typeface="Cambria"/>
                <a:cs typeface="Cambria"/>
                <a:sym typeface="Cambria"/>
              </a:defRPr>
            </a:pPr>
            <a:endParaRPr lang="pl-PL" sz="800" dirty="0"/>
          </a:p>
          <a:p>
            <a:pPr algn="ctr">
              <a:defRPr sz="2400" b="1">
                <a:latin typeface="Cambria"/>
                <a:ea typeface="Cambria"/>
                <a:cs typeface="Cambria"/>
                <a:sym typeface="Cambria"/>
              </a:defRPr>
            </a:pPr>
            <a:r>
              <a:rPr lang="pl-PL" dirty="0"/>
              <a:t>Działanie efektu substytucyjnego i dochodowego </a:t>
            </a:r>
          </a:p>
          <a:p>
            <a:pPr algn="ctr">
              <a:defRPr sz="2400" b="1">
                <a:latin typeface="Cambria"/>
                <a:ea typeface="Cambria"/>
                <a:cs typeface="Cambria"/>
                <a:sym typeface="Cambria"/>
              </a:defRPr>
            </a:pPr>
            <a:r>
              <a:rPr lang="pl-PL" dirty="0"/>
              <a:t>a całkowita zmiana popytu (dobro podrzędne)</a:t>
            </a:r>
            <a:endParaRPr dirty="0"/>
          </a:p>
          <a:p>
            <a:pPr algn="just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r>
              <a:rPr lang="pl-PL" dirty="0"/>
              <a:t>Zmiana popytu na skutek spadku ceny ziemniaków</a:t>
            </a:r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r>
              <a:rPr lang="pl-PL" dirty="0">
                <a:solidFill>
                  <a:srgbClr val="00B050"/>
                </a:solidFill>
              </a:rPr>
              <a:t>Niewiadomy jest skutek zmiany popytu, gdy efekt substytucyjny </a:t>
            </a:r>
            <a:br>
              <a:rPr lang="pl-PL" dirty="0">
                <a:solidFill>
                  <a:srgbClr val="00B050"/>
                </a:solidFill>
              </a:rPr>
            </a:br>
            <a:r>
              <a:rPr lang="pl-PL" dirty="0">
                <a:solidFill>
                  <a:srgbClr val="00B050"/>
                </a:solidFill>
              </a:rPr>
              <a:t>i dochodowy działają w przeciwnych kierunkach.</a:t>
            </a:r>
          </a:p>
          <a:p>
            <a:pPr algn="ctr">
              <a:buSzPct val="100000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</p:txBody>
      </p:sp>
      <p:graphicFrame>
        <p:nvGraphicFramePr>
          <p:cNvPr id="6" name="Tabela 6">
            <a:extLst>
              <a:ext uri="{FF2B5EF4-FFF2-40B4-BE49-F238E27FC236}">
                <a16:creationId xmlns:a16="http://schemas.microsoft.com/office/drawing/2014/main" id="{997E7C4D-3459-45CA-A70E-0ED44B3DA0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595239"/>
              </p:ext>
            </p:extLst>
          </p:nvPr>
        </p:nvGraphicFramePr>
        <p:xfrm>
          <a:off x="793101" y="3028335"/>
          <a:ext cx="7632438" cy="24089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4146">
                  <a:extLst>
                    <a:ext uri="{9D8B030D-6E8A-4147-A177-3AD203B41FA5}">
                      <a16:colId xmlns:a16="http://schemas.microsoft.com/office/drawing/2014/main" val="1532556194"/>
                    </a:ext>
                  </a:extLst>
                </a:gridCol>
                <a:gridCol w="2544146">
                  <a:extLst>
                    <a:ext uri="{9D8B030D-6E8A-4147-A177-3AD203B41FA5}">
                      <a16:colId xmlns:a16="http://schemas.microsoft.com/office/drawing/2014/main" val="1992604773"/>
                    </a:ext>
                  </a:extLst>
                </a:gridCol>
                <a:gridCol w="2544146">
                  <a:extLst>
                    <a:ext uri="{9D8B030D-6E8A-4147-A177-3AD203B41FA5}">
                      <a16:colId xmlns:a16="http://schemas.microsoft.com/office/drawing/2014/main" val="844669064"/>
                    </a:ext>
                  </a:extLst>
                </a:gridCol>
              </a:tblGrid>
              <a:tr h="599768">
                <a:tc>
                  <a:txBody>
                    <a:bodyPr/>
                    <a:lstStyle/>
                    <a:p>
                      <a:pPr algn="l"/>
                      <a:endParaRPr lang="pl-PL" sz="2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Ziemniaki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Kawior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4975195"/>
                  </a:ext>
                </a:extLst>
              </a:tr>
              <a:tr h="601739">
                <a:tc>
                  <a:txBody>
                    <a:bodyPr/>
                    <a:lstStyle/>
                    <a:p>
                      <a:pPr algn="l"/>
                      <a:r>
                        <a:rPr lang="pl-PL" sz="2000" b="1" dirty="0"/>
                        <a:t>Efekt substytucyjny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+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6615871"/>
                  </a:ext>
                </a:extLst>
              </a:tr>
              <a:tr h="503700">
                <a:tc>
                  <a:txBody>
                    <a:bodyPr/>
                    <a:lstStyle/>
                    <a:p>
                      <a:pPr algn="l"/>
                      <a:r>
                        <a:rPr lang="pl-PL" sz="2000" b="1" dirty="0"/>
                        <a:t>Efekt dochodowy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rgbClr val="FF0000"/>
                          </a:solidFill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/>
                        <a:t>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1127739"/>
                  </a:ext>
                </a:extLst>
              </a:tr>
              <a:tr h="703759">
                <a:tc>
                  <a:txBody>
                    <a:bodyPr/>
                    <a:lstStyle/>
                    <a:p>
                      <a:pPr algn="l"/>
                      <a:r>
                        <a:rPr lang="pl-PL" sz="2000" b="1" dirty="0"/>
                        <a:t>Całkowita zmiana popytu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rgbClr val="00B05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rgbClr val="00B05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9965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3377769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traight Connector 19"/>
          <p:cNvSpPr/>
          <p:nvPr/>
        </p:nvSpPr>
        <p:spPr>
          <a:xfrm>
            <a:off x="4093309" y="3951789"/>
            <a:ext cx="1403833" cy="1126149"/>
          </a:xfrm>
          <a:prstGeom prst="line">
            <a:avLst/>
          </a:prstGeom>
          <a:ln>
            <a:solidFill>
              <a:srgbClr val="BE4B4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72" name="Tytuł 1"/>
          <p:cNvSpPr txBox="1"/>
          <p:nvPr/>
        </p:nvSpPr>
        <p:spPr>
          <a:xfrm>
            <a:off x="432098" y="1257269"/>
            <a:ext cx="8279804" cy="446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Dostosowanie</a:t>
            </a:r>
            <a:r>
              <a:rPr dirty="0"/>
              <a:t> do </a:t>
            </a:r>
            <a:r>
              <a:rPr dirty="0" err="1"/>
              <a:t>zmian</a:t>
            </a:r>
            <a:endParaRPr dirty="0"/>
          </a:p>
          <a:p>
            <a:pPr algn="ctr">
              <a:defRPr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algn="just">
              <a:defRPr sz="2000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marL="342900" indent="-342900" algn="just">
              <a:buSzPct val="100000"/>
              <a:buAutoNum type="arabicPeriod" startAt="2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</p:txBody>
      </p:sp>
      <p:sp>
        <p:nvSpPr>
          <p:cNvPr id="573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574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pole tekstowe 1"/>
          <p:cNvSpPr txBox="1"/>
          <p:nvPr/>
        </p:nvSpPr>
        <p:spPr>
          <a:xfrm>
            <a:off x="1941141" y="250058"/>
            <a:ext cx="5472608" cy="88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TEORIA WYBORU KONSUMENTA</a:t>
            </a:r>
          </a:p>
        </p:txBody>
      </p:sp>
      <p:graphicFrame>
        <p:nvGraphicFramePr>
          <p:cNvPr id="576" name="Chart 10"/>
          <p:cNvGraphicFramePr/>
          <p:nvPr/>
        </p:nvGraphicFramePr>
        <p:xfrm>
          <a:off x="2207157" y="2289323"/>
          <a:ext cx="4446280" cy="3501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77" name="Arc 11"/>
          <p:cNvSpPr/>
          <p:nvPr/>
        </p:nvSpPr>
        <p:spPr>
          <a:xfrm rot="10955681">
            <a:off x="4217113" y="3701771"/>
            <a:ext cx="1599632" cy="1062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9050">
            <a:solidFill>
              <a:srgbClr val="4A7EBB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578" name="Arc 12"/>
          <p:cNvSpPr/>
          <p:nvPr/>
        </p:nvSpPr>
        <p:spPr>
          <a:xfrm rot="10581511">
            <a:off x="3989572" y="4271743"/>
            <a:ext cx="1045951" cy="773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9050">
            <a:solidFill>
              <a:srgbClr val="4A7EBB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579" name="TextBox 14"/>
          <p:cNvSpPr txBox="1"/>
          <p:nvPr/>
        </p:nvSpPr>
        <p:spPr>
          <a:xfrm>
            <a:off x="1435951" y="1654341"/>
            <a:ext cx="665021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 b="1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u="sng" dirty="0" err="1"/>
              <a:t>Ujemna</a:t>
            </a:r>
            <a:r>
              <a:rPr dirty="0"/>
              <a:t> </a:t>
            </a:r>
            <a:r>
              <a:rPr dirty="0" err="1"/>
              <a:t>mieszana</a:t>
            </a:r>
            <a:r>
              <a:rPr dirty="0"/>
              <a:t> </a:t>
            </a:r>
            <a:r>
              <a:rPr dirty="0" err="1"/>
              <a:t>elastyczność</a:t>
            </a:r>
            <a:r>
              <a:rPr dirty="0"/>
              <a:t> </a:t>
            </a:r>
            <a:r>
              <a:rPr dirty="0" err="1"/>
              <a:t>cenowa</a:t>
            </a:r>
            <a:r>
              <a:rPr dirty="0"/>
              <a:t> </a:t>
            </a:r>
            <a:r>
              <a:rPr dirty="0" err="1"/>
              <a:t>popytu</a:t>
            </a:r>
            <a:endParaRPr dirty="0"/>
          </a:p>
        </p:txBody>
      </p:sp>
      <p:sp>
        <p:nvSpPr>
          <p:cNvPr id="580" name="TextBox 15"/>
          <p:cNvSpPr txBox="1"/>
          <p:nvPr/>
        </p:nvSpPr>
        <p:spPr>
          <a:xfrm>
            <a:off x="2122604" y="2238824"/>
            <a:ext cx="343122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Qf</a:t>
            </a:r>
          </a:p>
        </p:txBody>
      </p:sp>
      <p:sp>
        <p:nvSpPr>
          <p:cNvPr id="581" name="TextBox 16"/>
          <p:cNvSpPr txBox="1"/>
          <p:nvPr/>
        </p:nvSpPr>
        <p:spPr>
          <a:xfrm>
            <a:off x="6705668" y="5362011"/>
            <a:ext cx="44838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Qm</a:t>
            </a:r>
          </a:p>
        </p:txBody>
      </p:sp>
      <p:sp>
        <p:nvSpPr>
          <p:cNvPr id="582" name="TextBox 18"/>
          <p:cNvSpPr txBox="1"/>
          <p:nvPr/>
        </p:nvSpPr>
        <p:spPr>
          <a:xfrm>
            <a:off x="3877128" y="4769403"/>
            <a:ext cx="22659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E</a:t>
            </a:r>
          </a:p>
        </p:txBody>
      </p:sp>
      <p:sp>
        <p:nvSpPr>
          <p:cNvPr id="583" name="TextBox 29"/>
          <p:cNvSpPr txBox="1"/>
          <p:nvPr/>
        </p:nvSpPr>
        <p:spPr>
          <a:xfrm>
            <a:off x="3570406" y="3978243"/>
            <a:ext cx="37225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U1</a:t>
            </a:r>
          </a:p>
        </p:txBody>
      </p:sp>
      <p:sp>
        <p:nvSpPr>
          <p:cNvPr id="584" name="TextBox 30"/>
          <p:cNvSpPr txBox="1"/>
          <p:nvPr/>
        </p:nvSpPr>
        <p:spPr>
          <a:xfrm>
            <a:off x="3667174" y="3355785"/>
            <a:ext cx="37225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U2</a:t>
            </a:r>
          </a:p>
        </p:txBody>
      </p:sp>
      <p:sp>
        <p:nvSpPr>
          <p:cNvPr id="585" name="TextBox 27"/>
          <p:cNvSpPr txBox="1"/>
          <p:nvPr/>
        </p:nvSpPr>
        <p:spPr>
          <a:xfrm>
            <a:off x="5001879" y="4234622"/>
            <a:ext cx="24087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C</a:t>
            </a:r>
          </a:p>
        </p:txBody>
      </p:sp>
      <p:sp>
        <p:nvSpPr>
          <p:cNvPr id="586" name="Straight Connector 32"/>
          <p:cNvSpPr/>
          <p:nvPr/>
        </p:nvSpPr>
        <p:spPr>
          <a:xfrm>
            <a:off x="2549765" y="3289120"/>
            <a:ext cx="4038459" cy="2240133"/>
          </a:xfrm>
          <a:prstGeom prst="line">
            <a:avLst/>
          </a:prstGeom>
          <a:ln w="28575">
            <a:solidFill>
              <a:srgbClr val="BE4B4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87" name="Straight Connector 33"/>
          <p:cNvSpPr/>
          <p:nvPr/>
        </p:nvSpPr>
        <p:spPr>
          <a:xfrm>
            <a:off x="2549766" y="3317247"/>
            <a:ext cx="2520325" cy="2212005"/>
          </a:xfrm>
          <a:prstGeom prst="line">
            <a:avLst/>
          </a:prstGeom>
          <a:ln w="28575">
            <a:solidFill>
              <a:srgbClr val="BE4B4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88" name="Oval 25"/>
          <p:cNvSpPr/>
          <p:nvPr/>
        </p:nvSpPr>
        <p:spPr>
          <a:xfrm>
            <a:off x="4143011" y="4727195"/>
            <a:ext cx="167229" cy="144469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9" name="Oval 26"/>
          <p:cNvSpPr/>
          <p:nvPr/>
        </p:nvSpPr>
        <p:spPr>
          <a:xfrm>
            <a:off x="4881700" y="4564434"/>
            <a:ext cx="167229" cy="144469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0" name="TextBox 36"/>
          <p:cNvSpPr txBox="1"/>
          <p:nvPr/>
        </p:nvSpPr>
        <p:spPr>
          <a:xfrm>
            <a:off x="2278528" y="3032967"/>
            <a:ext cx="65869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A</a:t>
            </a:r>
          </a:p>
        </p:txBody>
      </p:sp>
      <p:sp>
        <p:nvSpPr>
          <p:cNvPr id="591" name="TextBox 37"/>
          <p:cNvSpPr txBox="1"/>
          <p:nvPr/>
        </p:nvSpPr>
        <p:spPr>
          <a:xfrm>
            <a:off x="6394082" y="5226594"/>
            <a:ext cx="65869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F</a:t>
            </a:r>
          </a:p>
        </p:txBody>
      </p:sp>
      <p:sp>
        <p:nvSpPr>
          <p:cNvPr id="592" name="TextBox 38"/>
          <p:cNvSpPr txBox="1"/>
          <p:nvPr/>
        </p:nvSpPr>
        <p:spPr>
          <a:xfrm>
            <a:off x="5066798" y="5222132"/>
            <a:ext cx="65869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F’</a:t>
            </a:r>
          </a:p>
        </p:txBody>
      </p:sp>
      <p:sp>
        <p:nvSpPr>
          <p:cNvPr id="593" name="Oval 28"/>
          <p:cNvSpPr/>
          <p:nvPr/>
        </p:nvSpPr>
        <p:spPr>
          <a:xfrm>
            <a:off x="4593830" y="4355370"/>
            <a:ext cx="167229" cy="144469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4" name="TextBox 31"/>
          <p:cNvSpPr txBox="1"/>
          <p:nvPr/>
        </p:nvSpPr>
        <p:spPr>
          <a:xfrm>
            <a:off x="4485442" y="3986174"/>
            <a:ext cx="24433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D</a:t>
            </a:r>
          </a:p>
        </p:txBody>
      </p:sp>
      <p:sp>
        <p:nvSpPr>
          <p:cNvPr id="595" name="TextBox 35"/>
          <p:cNvSpPr txBox="1"/>
          <p:nvPr/>
        </p:nvSpPr>
        <p:spPr>
          <a:xfrm>
            <a:off x="3870581" y="3643279"/>
            <a:ext cx="253713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H</a:t>
            </a:r>
          </a:p>
        </p:txBody>
      </p:sp>
      <p:sp>
        <p:nvSpPr>
          <p:cNvPr id="596" name="TextBox 23"/>
          <p:cNvSpPr txBox="1"/>
          <p:nvPr/>
        </p:nvSpPr>
        <p:spPr>
          <a:xfrm>
            <a:off x="429092" y="5764028"/>
            <a:ext cx="827980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rPr dirty="0" err="1"/>
              <a:t>Podwyżka</a:t>
            </a:r>
            <a:r>
              <a:rPr dirty="0"/>
              <a:t> </a:t>
            </a:r>
            <a:r>
              <a:rPr dirty="0" err="1"/>
              <a:t>ceny</a:t>
            </a:r>
            <a:r>
              <a:rPr lang="pl-PL" dirty="0"/>
              <a:t> posiłków</a:t>
            </a:r>
            <a:r>
              <a:rPr dirty="0"/>
              <a:t> </a:t>
            </a:r>
            <a:r>
              <a:rPr dirty="0" err="1"/>
              <a:t>przesuwa</a:t>
            </a:r>
            <a:r>
              <a:rPr dirty="0"/>
              <a:t> </a:t>
            </a:r>
            <a:r>
              <a:rPr dirty="0" err="1"/>
              <a:t>linię</a:t>
            </a:r>
            <a:r>
              <a:rPr dirty="0"/>
              <a:t> </a:t>
            </a:r>
            <a:r>
              <a:rPr dirty="0" err="1"/>
              <a:t>budżetową</a:t>
            </a:r>
            <a:r>
              <a:rPr dirty="0"/>
              <a:t> w </a:t>
            </a:r>
            <a:r>
              <a:rPr dirty="0" err="1"/>
              <a:t>położenie</a:t>
            </a:r>
            <a:r>
              <a:rPr dirty="0"/>
              <a:t> AF do AF’. </a:t>
            </a:r>
            <a:endParaRPr lang="pl-PL" dirty="0"/>
          </a:p>
          <a:p>
            <a:r>
              <a:rPr b="1" dirty="0" err="1"/>
              <a:t>Efekt</a:t>
            </a:r>
            <a:r>
              <a:rPr b="1" dirty="0"/>
              <a:t> </a:t>
            </a:r>
            <a:r>
              <a:rPr b="1" dirty="0" err="1"/>
              <a:t>substytucyjny</a:t>
            </a:r>
            <a:r>
              <a:rPr b="1" dirty="0"/>
              <a:t> </a:t>
            </a:r>
            <a:r>
              <a:rPr lang="pl-PL" b="1" dirty="0"/>
              <a:t>słaby </a:t>
            </a:r>
            <a:r>
              <a:rPr lang="pl-PL" dirty="0"/>
              <a:t>(</a:t>
            </a:r>
            <a:r>
              <a:rPr dirty="0"/>
              <a:t>z C do D</a:t>
            </a:r>
            <a:r>
              <a:rPr lang="pl-PL" dirty="0"/>
              <a:t>), </a:t>
            </a:r>
            <a:r>
              <a:rPr lang="pl-PL" b="1" dirty="0"/>
              <a:t>efekt dochodowy silny </a:t>
            </a:r>
            <a:r>
              <a:rPr lang="pl-PL" dirty="0"/>
              <a:t>(z D do E).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945136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Tytuł 1"/>
          <p:cNvSpPr txBox="1"/>
          <p:nvPr/>
        </p:nvSpPr>
        <p:spPr>
          <a:xfrm>
            <a:off x="4734799" y="146566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600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pole tekstowe 1"/>
          <p:cNvSpPr txBox="1"/>
          <p:nvPr/>
        </p:nvSpPr>
        <p:spPr>
          <a:xfrm>
            <a:off x="2537870" y="162642"/>
            <a:ext cx="4349936" cy="88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TEORIA WYBORU KONSUMENTA</a:t>
            </a:r>
          </a:p>
        </p:txBody>
      </p:sp>
      <p:sp>
        <p:nvSpPr>
          <p:cNvPr id="602" name="TextBox 23"/>
          <p:cNvSpPr txBox="1"/>
          <p:nvPr/>
        </p:nvSpPr>
        <p:spPr>
          <a:xfrm>
            <a:off x="432097" y="2148772"/>
            <a:ext cx="8279805" cy="4154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sz="2400" b="1" dirty="0" err="1"/>
              <a:t>Podwyżka</a:t>
            </a:r>
            <a:r>
              <a:rPr sz="2400" b="1" dirty="0"/>
              <a:t> </a:t>
            </a:r>
            <a:r>
              <a:rPr sz="2400" b="1" dirty="0" err="1"/>
              <a:t>ceny</a:t>
            </a:r>
            <a:r>
              <a:rPr lang="pl-PL" sz="2400" b="1" dirty="0"/>
              <a:t> posiłków</a:t>
            </a:r>
            <a:r>
              <a:rPr sz="2400" b="1" dirty="0"/>
              <a:t> </a:t>
            </a:r>
            <a:r>
              <a:rPr sz="2400" b="1" dirty="0" err="1"/>
              <a:t>przesuwa</a:t>
            </a:r>
            <a:r>
              <a:rPr sz="2400" b="1" dirty="0"/>
              <a:t> </a:t>
            </a:r>
            <a:r>
              <a:rPr sz="2400" b="1" dirty="0" err="1"/>
              <a:t>linię</a:t>
            </a:r>
            <a:r>
              <a:rPr sz="2400" b="1" dirty="0"/>
              <a:t> </a:t>
            </a:r>
            <a:r>
              <a:rPr sz="2400" b="1" dirty="0" err="1"/>
              <a:t>budżetową</a:t>
            </a:r>
            <a:r>
              <a:rPr sz="2400" b="1" dirty="0"/>
              <a:t> w </a:t>
            </a:r>
            <a:r>
              <a:rPr sz="2400" b="1" dirty="0" err="1"/>
              <a:t>położenie</a:t>
            </a:r>
            <a:r>
              <a:rPr sz="2400" b="1" dirty="0"/>
              <a:t> AF do AF’.</a:t>
            </a:r>
            <a:endParaRPr lang="pl-PL" sz="2400" b="1" dirty="0"/>
          </a:p>
          <a:p>
            <a:pPr algn="ctr"/>
            <a:r>
              <a:rPr sz="2400" b="1" dirty="0"/>
              <a:t> </a:t>
            </a:r>
            <a:endParaRPr lang="pl-PL" sz="2400" b="1" dirty="0"/>
          </a:p>
          <a:p>
            <a:pPr algn="ctr"/>
            <a:r>
              <a:rPr sz="2400" b="1" dirty="0" err="1"/>
              <a:t>Efekt</a:t>
            </a:r>
            <a:r>
              <a:rPr sz="2400" b="1" dirty="0"/>
              <a:t> </a:t>
            </a:r>
            <a:r>
              <a:rPr sz="2400" b="1" dirty="0" err="1"/>
              <a:t>substytucyjny</a:t>
            </a:r>
            <a:r>
              <a:rPr sz="2400" b="1" dirty="0"/>
              <a:t> </a:t>
            </a:r>
            <a:r>
              <a:rPr sz="2400" dirty="0" err="1"/>
              <a:t>przesunięcia</a:t>
            </a:r>
            <a:r>
              <a:rPr sz="2400" dirty="0"/>
              <a:t> z C do D – </a:t>
            </a:r>
            <a:r>
              <a:rPr sz="2400" dirty="0" err="1"/>
              <a:t>zmniejsza</a:t>
            </a:r>
            <a:r>
              <a:rPr sz="2400" dirty="0"/>
              <a:t> </a:t>
            </a:r>
            <a:r>
              <a:rPr sz="2400" dirty="0" err="1"/>
              <a:t>popyt</a:t>
            </a:r>
            <a:r>
              <a:rPr sz="2400" dirty="0"/>
              <a:t> </a:t>
            </a:r>
            <a:r>
              <a:rPr sz="2400" dirty="0" err="1"/>
              <a:t>na</a:t>
            </a:r>
            <a:r>
              <a:rPr sz="2400" dirty="0"/>
              <a:t> </a:t>
            </a:r>
            <a:r>
              <a:rPr lang="pl-PL" sz="2400" dirty="0"/>
              <a:t>posiłki, jest słaby.</a:t>
            </a:r>
            <a:endParaRPr sz="2400" dirty="0"/>
          </a:p>
          <a:p>
            <a:pPr algn="ctr"/>
            <a:endParaRPr sz="2400" dirty="0"/>
          </a:p>
          <a:p>
            <a:pPr algn="ctr"/>
            <a:r>
              <a:rPr sz="2400" b="1" dirty="0" err="1"/>
              <a:t>Efekt</a:t>
            </a:r>
            <a:r>
              <a:rPr sz="2400" b="1" dirty="0"/>
              <a:t> </a:t>
            </a:r>
            <a:r>
              <a:rPr sz="2400" b="1" dirty="0" err="1"/>
              <a:t>dochodowy</a:t>
            </a:r>
            <a:r>
              <a:rPr lang="pl-PL" sz="2400" b="1" dirty="0"/>
              <a:t> </a:t>
            </a:r>
            <a:r>
              <a:rPr sz="2400" dirty="0"/>
              <a:t>- </a:t>
            </a:r>
            <a:r>
              <a:rPr sz="2400" dirty="0" err="1"/>
              <a:t>przejście</a:t>
            </a:r>
            <a:r>
              <a:rPr sz="2400" dirty="0"/>
              <a:t> z </a:t>
            </a:r>
            <a:r>
              <a:rPr sz="2400" dirty="0" err="1"/>
              <a:t>punktu</a:t>
            </a:r>
            <a:r>
              <a:rPr sz="2400" dirty="0"/>
              <a:t> D do </a:t>
            </a:r>
            <a:r>
              <a:rPr sz="2400" dirty="0" err="1"/>
              <a:t>punktu</a:t>
            </a:r>
            <a:r>
              <a:rPr sz="2400" dirty="0"/>
              <a:t> E, </a:t>
            </a:r>
            <a:r>
              <a:rPr sz="2400" dirty="0" err="1"/>
              <a:t>zmniejszenie</a:t>
            </a:r>
            <a:r>
              <a:rPr sz="2400" dirty="0"/>
              <a:t> </a:t>
            </a:r>
            <a:r>
              <a:rPr sz="2400" dirty="0" err="1"/>
              <a:t>liczby</a:t>
            </a:r>
            <a:r>
              <a:rPr sz="2400" dirty="0"/>
              <a:t> </a:t>
            </a:r>
            <a:r>
              <a:rPr sz="2400" dirty="0" err="1"/>
              <a:t>oglądanych</a:t>
            </a:r>
            <a:r>
              <a:rPr sz="2400" dirty="0"/>
              <a:t> </a:t>
            </a:r>
            <a:r>
              <a:rPr sz="2400" dirty="0" err="1"/>
              <a:t>filmów</a:t>
            </a:r>
            <a:r>
              <a:rPr lang="pl-PL" sz="2400" dirty="0"/>
              <a:t>, jest silny</a:t>
            </a:r>
            <a:r>
              <a:rPr sz="2400" dirty="0"/>
              <a:t>.</a:t>
            </a:r>
            <a:endParaRPr lang="pl-PL" sz="2400" dirty="0"/>
          </a:p>
          <a:p>
            <a:pPr algn="ctr"/>
            <a:endParaRPr lang="pl-PL" sz="2400" dirty="0"/>
          </a:p>
          <a:p>
            <a:pPr algn="ctr"/>
            <a:r>
              <a:rPr lang="pl-PL" sz="2400" dirty="0"/>
              <a:t>Wydatki na żywność stanowią dużą część budżetu konsumenta.</a:t>
            </a:r>
          </a:p>
          <a:p>
            <a:pPr algn="ctr"/>
            <a:r>
              <a:rPr lang="pl-PL" sz="2400" dirty="0">
                <a:solidFill>
                  <a:srgbClr val="FF0000"/>
                </a:solidFill>
              </a:rPr>
              <a:t>Wzrost ceny posiłków obniża popyt na filmy.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531B4342-5725-4701-83AA-58A79CFF5EF2}"/>
              </a:ext>
            </a:extLst>
          </p:cNvPr>
          <p:cNvSpPr txBox="1"/>
          <p:nvPr/>
        </p:nvSpPr>
        <p:spPr>
          <a:xfrm>
            <a:off x="889326" y="1505046"/>
            <a:ext cx="774346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 b="1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pl-PL" dirty="0"/>
              <a:t>Ujemna mieszana elastyczność cenowa popytu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5" name="Chart 10"/>
          <p:cNvGraphicFramePr/>
          <p:nvPr/>
        </p:nvGraphicFramePr>
        <p:xfrm>
          <a:off x="2207157" y="2289323"/>
          <a:ext cx="4446280" cy="3501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06" name="Straight Connector 19"/>
          <p:cNvSpPr/>
          <p:nvPr/>
        </p:nvSpPr>
        <p:spPr>
          <a:xfrm>
            <a:off x="2843807" y="3279542"/>
            <a:ext cx="1512170" cy="1125060"/>
          </a:xfrm>
          <a:prstGeom prst="line">
            <a:avLst/>
          </a:prstGeom>
          <a:ln>
            <a:solidFill>
              <a:srgbClr val="BE4B4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07" name="Tytuł 1"/>
          <p:cNvSpPr txBox="1"/>
          <p:nvPr/>
        </p:nvSpPr>
        <p:spPr>
          <a:xfrm>
            <a:off x="432098" y="1257269"/>
            <a:ext cx="8279804" cy="446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Dostosowanie do zmian</a:t>
            </a:r>
          </a:p>
          <a:p>
            <a:pPr algn="ctr">
              <a:defRPr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 algn="just">
              <a:defRPr sz="2000"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 marL="342900" indent="-342900" algn="just">
              <a:buSzPct val="100000"/>
              <a:buAutoNum type="arabicPeriod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/>
          </a:p>
          <a:p>
            <a:pPr marL="342900" indent="-342900" algn="just">
              <a:buSzPct val="100000"/>
              <a:buAutoNum type="arabicPeriod" startAt="2"/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/>
          </a:p>
        </p:txBody>
      </p:sp>
      <p:sp>
        <p:nvSpPr>
          <p:cNvPr id="608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609" name="Obraz 7" descr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610" name="pole tekstowe 1"/>
          <p:cNvSpPr txBox="1"/>
          <p:nvPr/>
        </p:nvSpPr>
        <p:spPr>
          <a:xfrm>
            <a:off x="1867384" y="336157"/>
            <a:ext cx="5472608" cy="88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TEORIA WYBORU KONSUMENTA</a:t>
            </a:r>
          </a:p>
        </p:txBody>
      </p:sp>
      <p:sp>
        <p:nvSpPr>
          <p:cNvPr id="611" name="Arc 11"/>
          <p:cNvSpPr/>
          <p:nvPr/>
        </p:nvSpPr>
        <p:spPr>
          <a:xfrm rot="10955681">
            <a:off x="2936027" y="3059853"/>
            <a:ext cx="1599633" cy="1062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1"/>
                  <a:pt x="21600" y="21600"/>
                </a:cubicBezTo>
              </a:path>
            </a:pathLst>
          </a:custGeom>
          <a:ln w="19050">
            <a:solidFill>
              <a:srgbClr val="4A7EBB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612" name="TextBox 30"/>
          <p:cNvSpPr txBox="1"/>
          <p:nvPr/>
        </p:nvSpPr>
        <p:spPr>
          <a:xfrm>
            <a:off x="2896101" y="2682499"/>
            <a:ext cx="37225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U2</a:t>
            </a:r>
          </a:p>
        </p:txBody>
      </p:sp>
      <p:sp>
        <p:nvSpPr>
          <p:cNvPr id="613" name="TextBox 27"/>
          <p:cNvSpPr txBox="1"/>
          <p:nvPr/>
        </p:nvSpPr>
        <p:spPr>
          <a:xfrm>
            <a:off x="3912789" y="3750802"/>
            <a:ext cx="24087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C</a:t>
            </a:r>
          </a:p>
        </p:txBody>
      </p:sp>
      <p:sp>
        <p:nvSpPr>
          <p:cNvPr id="614" name="Straight Connector 32"/>
          <p:cNvSpPr/>
          <p:nvPr/>
        </p:nvSpPr>
        <p:spPr>
          <a:xfrm>
            <a:off x="2549765" y="3289120"/>
            <a:ext cx="4038459" cy="2240133"/>
          </a:xfrm>
          <a:prstGeom prst="line">
            <a:avLst/>
          </a:prstGeom>
          <a:ln w="28575">
            <a:solidFill>
              <a:srgbClr val="BE4B4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15" name="Straight Connector 33"/>
          <p:cNvSpPr/>
          <p:nvPr/>
        </p:nvSpPr>
        <p:spPr>
          <a:xfrm>
            <a:off x="2549766" y="3317247"/>
            <a:ext cx="2520325" cy="2212005"/>
          </a:xfrm>
          <a:prstGeom prst="line">
            <a:avLst/>
          </a:prstGeom>
          <a:ln w="28575">
            <a:solidFill>
              <a:srgbClr val="BE4B4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16" name="Oval 26"/>
          <p:cNvSpPr/>
          <p:nvPr/>
        </p:nvSpPr>
        <p:spPr>
          <a:xfrm>
            <a:off x="3810415" y="3969406"/>
            <a:ext cx="167229" cy="144469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7" name="TextBox 36"/>
          <p:cNvSpPr txBox="1"/>
          <p:nvPr/>
        </p:nvSpPr>
        <p:spPr>
          <a:xfrm>
            <a:off x="2331181" y="3050518"/>
            <a:ext cx="65869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A</a:t>
            </a:r>
          </a:p>
        </p:txBody>
      </p:sp>
      <p:sp>
        <p:nvSpPr>
          <p:cNvPr id="618" name="TextBox 38"/>
          <p:cNvSpPr txBox="1"/>
          <p:nvPr/>
        </p:nvSpPr>
        <p:spPr>
          <a:xfrm>
            <a:off x="5087404" y="5181849"/>
            <a:ext cx="65869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F’</a:t>
            </a:r>
          </a:p>
        </p:txBody>
      </p:sp>
      <p:sp>
        <p:nvSpPr>
          <p:cNvPr id="619" name="Oval 28"/>
          <p:cNvSpPr/>
          <p:nvPr/>
        </p:nvSpPr>
        <p:spPr>
          <a:xfrm>
            <a:off x="3180419" y="3584425"/>
            <a:ext cx="167229" cy="144469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0" name="TextBox 31"/>
          <p:cNvSpPr txBox="1"/>
          <p:nvPr/>
        </p:nvSpPr>
        <p:spPr>
          <a:xfrm>
            <a:off x="3330790" y="3249929"/>
            <a:ext cx="24433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D</a:t>
            </a:r>
          </a:p>
        </p:txBody>
      </p:sp>
      <p:sp>
        <p:nvSpPr>
          <p:cNvPr id="621" name="TextBox 35"/>
          <p:cNvSpPr txBox="1"/>
          <p:nvPr/>
        </p:nvSpPr>
        <p:spPr>
          <a:xfrm>
            <a:off x="2665305" y="2968097"/>
            <a:ext cx="25371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H</a:t>
            </a:r>
          </a:p>
        </p:txBody>
      </p:sp>
      <p:sp>
        <p:nvSpPr>
          <p:cNvPr id="622" name="TextBox 34"/>
          <p:cNvSpPr txBox="1"/>
          <p:nvPr/>
        </p:nvSpPr>
        <p:spPr>
          <a:xfrm>
            <a:off x="2752879" y="3750802"/>
            <a:ext cx="65869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E</a:t>
            </a:r>
          </a:p>
        </p:txBody>
      </p:sp>
      <p:sp>
        <p:nvSpPr>
          <p:cNvPr id="623" name="Oval 39"/>
          <p:cNvSpPr/>
          <p:nvPr/>
        </p:nvSpPr>
        <p:spPr>
          <a:xfrm>
            <a:off x="3004101" y="3709235"/>
            <a:ext cx="167229" cy="144469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4" name="Straight Connector 17"/>
          <p:cNvSpPr/>
          <p:nvPr/>
        </p:nvSpPr>
        <p:spPr>
          <a:xfrm flipH="1" flipV="1">
            <a:off x="2531559" y="3787083"/>
            <a:ext cx="554422" cy="11633"/>
          </a:xfrm>
          <a:prstGeom prst="line">
            <a:avLst/>
          </a:prstGeom>
          <a:ln>
            <a:solidFill>
              <a:srgbClr val="4A7EBB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5" name="Straight Connector 21"/>
          <p:cNvSpPr/>
          <p:nvPr/>
        </p:nvSpPr>
        <p:spPr>
          <a:xfrm flipH="1">
            <a:off x="2549766" y="4048454"/>
            <a:ext cx="1344264" cy="1"/>
          </a:xfrm>
          <a:prstGeom prst="line">
            <a:avLst/>
          </a:prstGeom>
          <a:ln>
            <a:solidFill>
              <a:srgbClr val="4A7EBB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6" name="TextBox 40"/>
          <p:cNvSpPr txBox="1"/>
          <p:nvPr/>
        </p:nvSpPr>
        <p:spPr>
          <a:xfrm>
            <a:off x="429092" y="5764028"/>
            <a:ext cx="827980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rPr dirty="0" err="1"/>
              <a:t>Wzrost</a:t>
            </a:r>
            <a:r>
              <a:rPr dirty="0"/>
              <a:t> </a:t>
            </a:r>
            <a:r>
              <a:rPr dirty="0" err="1"/>
              <a:t>ceny</a:t>
            </a:r>
            <a:r>
              <a:rPr dirty="0"/>
              <a:t> </a:t>
            </a:r>
            <a:r>
              <a:rPr dirty="0" err="1"/>
              <a:t>chleba</a:t>
            </a:r>
            <a:r>
              <a:rPr dirty="0"/>
              <a:t> </a:t>
            </a:r>
            <a:r>
              <a:rPr dirty="0" err="1"/>
              <a:t>odchyla</a:t>
            </a:r>
            <a:r>
              <a:rPr dirty="0"/>
              <a:t> </a:t>
            </a:r>
            <a:r>
              <a:rPr dirty="0" err="1"/>
              <a:t>linię</a:t>
            </a:r>
            <a:r>
              <a:rPr dirty="0"/>
              <a:t> </a:t>
            </a:r>
            <a:r>
              <a:rPr dirty="0" err="1"/>
              <a:t>budżetową</a:t>
            </a:r>
            <a:r>
              <a:rPr dirty="0"/>
              <a:t> AF w </a:t>
            </a:r>
            <a:r>
              <a:rPr dirty="0" err="1"/>
              <a:t>położenie</a:t>
            </a:r>
            <a:r>
              <a:rPr dirty="0"/>
              <a:t> AF’.</a:t>
            </a:r>
            <a:endParaRPr lang="pl-PL" dirty="0"/>
          </a:p>
          <a:p>
            <a:r>
              <a:rPr b="1" dirty="0" err="1"/>
              <a:t>Efekt</a:t>
            </a:r>
            <a:r>
              <a:rPr b="1" dirty="0"/>
              <a:t> </a:t>
            </a:r>
            <a:r>
              <a:rPr b="1" dirty="0" err="1"/>
              <a:t>substytucyjny</a:t>
            </a:r>
            <a:r>
              <a:rPr lang="pl-PL" b="1" dirty="0"/>
              <a:t> duży</a:t>
            </a:r>
            <a:r>
              <a:rPr b="1" dirty="0"/>
              <a:t> </a:t>
            </a:r>
            <a:r>
              <a:rPr lang="pl-PL" dirty="0"/>
              <a:t>(</a:t>
            </a:r>
            <a:r>
              <a:rPr dirty="0"/>
              <a:t>z C do D</a:t>
            </a:r>
            <a:r>
              <a:rPr lang="pl-PL" dirty="0"/>
              <a:t>), </a:t>
            </a:r>
            <a:r>
              <a:rPr lang="pl-PL" b="1" dirty="0"/>
              <a:t>efekt dochodowy mały </a:t>
            </a:r>
            <a:r>
              <a:rPr lang="pl-PL" dirty="0"/>
              <a:t>(z D do E)</a:t>
            </a:r>
            <a:r>
              <a:rPr dirty="0"/>
              <a:t>.</a:t>
            </a:r>
          </a:p>
        </p:txBody>
      </p:sp>
      <p:sp>
        <p:nvSpPr>
          <p:cNvPr id="627" name="TextBox 41"/>
          <p:cNvSpPr txBox="1"/>
          <p:nvPr/>
        </p:nvSpPr>
        <p:spPr>
          <a:xfrm>
            <a:off x="6300808" y="5067725"/>
            <a:ext cx="65869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F</a:t>
            </a:r>
          </a:p>
        </p:txBody>
      </p:sp>
      <p:sp>
        <p:nvSpPr>
          <p:cNvPr id="628" name="TextBox 42"/>
          <p:cNvSpPr txBox="1"/>
          <p:nvPr/>
        </p:nvSpPr>
        <p:spPr>
          <a:xfrm>
            <a:off x="1330956" y="1654341"/>
            <a:ext cx="686020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 b="1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u="sng" dirty="0" err="1"/>
              <a:t>Dodatnia</a:t>
            </a:r>
            <a:r>
              <a:rPr dirty="0"/>
              <a:t> </a:t>
            </a:r>
            <a:r>
              <a:rPr dirty="0" err="1"/>
              <a:t>mieszana</a:t>
            </a:r>
            <a:r>
              <a:rPr dirty="0"/>
              <a:t> </a:t>
            </a:r>
            <a:r>
              <a:rPr dirty="0" err="1"/>
              <a:t>elastyczność</a:t>
            </a:r>
            <a:r>
              <a:rPr dirty="0"/>
              <a:t> </a:t>
            </a:r>
            <a:r>
              <a:rPr dirty="0" err="1"/>
              <a:t>cenowa</a:t>
            </a:r>
            <a:r>
              <a:rPr dirty="0"/>
              <a:t> </a:t>
            </a:r>
            <a:r>
              <a:rPr dirty="0" err="1"/>
              <a:t>popytu</a:t>
            </a:r>
            <a:endParaRPr dirty="0"/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632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633" name="pole tekstowe 1"/>
          <p:cNvSpPr txBox="1"/>
          <p:nvPr/>
        </p:nvSpPr>
        <p:spPr>
          <a:xfrm>
            <a:off x="1867384" y="336157"/>
            <a:ext cx="5472608" cy="88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TEORIA WYBORU KONSUMENTA</a:t>
            </a:r>
          </a:p>
        </p:txBody>
      </p:sp>
      <p:sp>
        <p:nvSpPr>
          <p:cNvPr id="634" name="TextBox 40"/>
          <p:cNvSpPr txBox="1"/>
          <p:nvPr/>
        </p:nvSpPr>
        <p:spPr>
          <a:xfrm>
            <a:off x="358888" y="2351000"/>
            <a:ext cx="8279805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sz="2400" dirty="0" err="1"/>
              <a:t>Wzrost</a:t>
            </a:r>
            <a:r>
              <a:rPr sz="2400" dirty="0"/>
              <a:t> </a:t>
            </a:r>
            <a:r>
              <a:rPr sz="2400" dirty="0" err="1"/>
              <a:t>ceny</a:t>
            </a:r>
            <a:r>
              <a:rPr sz="2400" dirty="0"/>
              <a:t> </a:t>
            </a:r>
            <a:r>
              <a:rPr sz="2400" dirty="0" err="1"/>
              <a:t>chleba</a:t>
            </a:r>
            <a:r>
              <a:rPr sz="2400" dirty="0"/>
              <a:t> </a:t>
            </a:r>
            <a:r>
              <a:rPr sz="2400" dirty="0" err="1"/>
              <a:t>odchyla</a:t>
            </a:r>
            <a:r>
              <a:rPr sz="2400" dirty="0"/>
              <a:t> </a:t>
            </a:r>
            <a:r>
              <a:rPr sz="2400" dirty="0" err="1"/>
              <a:t>linię</a:t>
            </a:r>
            <a:r>
              <a:rPr sz="2400" dirty="0"/>
              <a:t> </a:t>
            </a:r>
            <a:r>
              <a:rPr sz="2400" dirty="0" err="1"/>
              <a:t>budżetową</a:t>
            </a:r>
            <a:r>
              <a:rPr sz="2400" dirty="0"/>
              <a:t> AF w </a:t>
            </a:r>
            <a:r>
              <a:rPr sz="2400" dirty="0" err="1"/>
              <a:t>położenie</a:t>
            </a:r>
            <a:r>
              <a:rPr sz="2400" dirty="0"/>
              <a:t> AF’.</a:t>
            </a:r>
            <a:endParaRPr lang="pl-PL" sz="2400" dirty="0"/>
          </a:p>
          <a:p>
            <a:pPr algn="ctr"/>
            <a:r>
              <a:rPr sz="2400" dirty="0"/>
              <a:t> </a:t>
            </a:r>
            <a:endParaRPr lang="pl-PL" sz="2400" dirty="0"/>
          </a:p>
          <a:p>
            <a:pPr algn="ctr"/>
            <a:r>
              <a:rPr sz="2400" b="1" dirty="0" err="1"/>
              <a:t>Efekt</a:t>
            </a:r>
            <a:r>
              <a:rPr sz="2400" b="1" dirty="0"/>
              <a:t> </a:t>
            </a:r>
            <a:r>
              <a:rPr sz="2400" b="1" dirty="0" err="1"/>
              <a:t>substytucyjny</a:t>
            </a:r>
            <a:r>
              <a:rPr sz="2400" b="1" dirty="0"/>
              <a:t> </a:t>
            </a:r>
            <a:r>
              <a:rPr sz="2400" dirty="0"/>
              <a:t>– </a:t>
            </a:r>
            <a:r>
              <a:rPr sz="2400" dirty="0" err="1"/>
              <a:t>przejście</a:t>
            </a:r>
            <a:r>
              <a:rPr sz="2400" dirty="0"/>
              <a:t> z C do D – jest </a:t>
            </a:r>
            <a:r>
              <a:rPr sz="2400" dirty="0" err="1"/>
              <a:t>duży</a:t>
            </a:r>
            <a:r>
              <a:rPr sz="2400" dirty="0"/>
              <a:t>.</a:t>
            </a:r>
          </a:p>
          <a:p>
            <a:pPr algn="ctr"/>
            <a:endParaRPr sz="2400" dirty="0"/>
          </a:p>
          <a:p>
            <a:pPr algn="ctr"/>
            <a:r>
              <a:rPr sz="2400" b="1" dirty="0" err="1"/>
              <a:t>Efekt</a:t>
            </a:r>
            <a:r>
              <a:rPr sz="2400" b="1" dirty="0"/>
              <a:t> </a:t>
            </a:r>
            <a:r>
              <a:rPr sz="2400" b="1" dirty="0" err="1"/>
              <a:t>dochodowy</a:t>
            </a:r>
            <a:r>
              <a:rPr sz="2400" b="1" dirty="0"/>
              <a:t> </a:t>
            </a:r>
            <a:r>
              <a:rPr sz="2400" dirty="0"/>
              <a:t>- </a:t>
            </a:r>
            <a:r>
              <a:rPr sz="2400" dirty="0" err="1"/>
              <a:t>przejście</a:t>
            </a:r>
            <a:r>
              <a:rPr sz="2400" dirty="0"/>
              <a:t> z </a:t>
            </a:r>
            <a:r>
              <a:rPr sz="2400" dirty="0" err="1"/>
              <a:t>punktu</a:t>
            </a:r>
            <a:r>
              <a:rPr sz="2400" dirty="0"/>
              <a:t> D do </a:t>
            </a:r>
            <a:r>
              <a:rPr sz="2400" dirty="0" err="1"/>
              <a:t>punktu</a:t>
            </a:r>
            <a:r>
              <a:rPr sz="2400" dirty="0"/>
              <a:t> E, jest </a:t>
            </a:r>
            <a:r>
              <a:rPr sz="2400" dirty="0" err="1"/>
              <a:t>słaby</a:t>
            </a:r>
            <a:r>
              <a:rPr sz="2400" dirty="0"/>
              <a:t>.</a:t>
            </a:r>
            <a:endParaRPr lang="pl-PL" sz="2400" dirty="0"/>
          </a:p>
          <a:p>
            <a:pPr algn="ctr"/>
            <a:endParaRPr lang="pl-PL" sz="2400" dirty="0"/>
          </a:p>
          <a:p>
            <a:pPr algn="ctr"/>
            <a:r>
              <a:rPr lang="pl-PL" sz="2400" dirty="0">
                <a:solidFill>
                  <a:srgbClr val="FF0000"/>
                </a:solidFill>
              </a:rPr>
              <a:t>Podwyżka ceny chleba wpływa na zwiększenie popytu na inne rodzaje żywności.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20FC0737-DCE8-4CB0-95F4-B3E6705E7D59}"/>
              </a:ext>
            </a:extLst>
          </p:cNvPr>
          <p:cNvSpPr txBox="1"/>
          <p:nvPr/>
        </p:nvSpPr>
        <p:spPr>
          <a:xfrm>
            <a:off x="765095" y="1505046"/>
            <a:ext cx="799192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 b="1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pl-PL" dirty="0"/>
              <a:t>Dodatnia mieszana elastyczność cenowa popytu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Tytuł 1"/>
          <p:cNvSpPr txBox="1"/>
          <p:nvPr/>
        </p:nvSpPr>
        <p:spPr>
          <a:xfrm>
            <a:off x="440443" y="1425101"/>
            <a:ext cx="8279804" cy="446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Wpływ zmian cen na wielkość popytu</a:t>
            </a:r>
          </a:p>
          <a:p>
            <a:pPr algn="ctr">
              <a:defRPr sz="280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/>
          </a:p>
        </p:txBody>
      </p:sp>
      <p:sp>
        <p:nvSpPr>
          <p:cNvPr id="638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639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pole tekstowe 1"/>
          <p:cNvSpPr txBox="1"/>
          <p:nvPr/>
        </p:nvSpPr>
        <p:spPr>
          <a:xfrm>
            <a:off x="1900476" y="314495"/>
            <a:ext cx="5472608" cy="88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KONSUMENTA</a:t>
            </a:r>
          </a:p>
        </p:txBody>
      </p:sp>
      <p:sp>
        <p:nvSpPr>
          <p:cNvPr id="641" name="TextBox 14"/>
          <p:cNvSpPr txBox="1"/>
          <p:nvPr/>
        </p:nvSpPr>
        <p:spPr>
          <a:xfrm>
            <a:off x="803330" y="1810343"/>
            <a:ext cx="760560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4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ctr">
              <a:defRPr sz="2400" b="1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Wpływ</a:t>
            </a:r>
            <a:r>
              <a:rPr dirty="0"/>
              <a:t> </a:t>
            </a:r>
            <a:r>
              <a:rPr dirty="0" err="1"/>
              <a:t>wzrostu</a:t>
            </a:r>
            <a:r>
              <a:rPr dirty="0"/>
              <a:t> </a:t>
            </a:r>
            <a:r>
              <a:rPr dirty="0" err="1"/>
              <a:t>ceny</a:t>
            </a:r>
            <a:r>
              <a:rPr dirty="0"/>
              <a:t> dobra </a:t>
            </a:r>
            <a:r>
              <a:rPr lang="pl-PL" i="1" dirty="0"/>
              <a:t>X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popyt</a:t>
            </a:r>
            <a:r>
              <a:rPr dirty="0"/>
              <a:t> dobra </a:t>
            </a:r>
            <a:r>
              <a:rPr lang="pl-PL" i="1" dirty="0"/>
              <a:t>X</a:t>
            </a:r>
            <a:r>
              <a:rPr dirty="0"/>
              <a:t> </a:t>
            </a:r>
            <a:r>
              <a:rPr dirty="0" err="1"/>
              <a:t>oraz</a:t>
            </a:r>
            <a:r>
              <a:rPr dirty="0"/>
              <a:t> </a:t>
            </a:r>
            <a:r>
              <a:rPr lang="pl-PL" i="1" dirty="0"/>
              <a:t>Y</a:t>
            </a:r>
            <a:endParaRPr i="1" dirty="0"/>
          </a:p>
        </p:txBody>
      </p:sp>
      <p:graphicFrame>
        <p:nvGraphicFramePr>
          <p:cNvPr id="642" name="Table 2"/>
          <p:cNvGraphicFramePr/>
          <p:nvPr>
            <p:extLst>
              <p:ext uri="{D42A27DB-BD31-4B8C-83A1-F6EECF244321}">
                <p14:modId xmlns:p14="http://schemas.microsoft.com/office/powerpoint/2010/main" val="976997450"/>
              </p:ext>
            </p:extLst>
          </p:nvPr>
        </p:nvGraphicFramePr>
        <p:xfrm>
          <a:off x="638662" y="2963378"/>
          <a:ext cx="8064895" cy="3065409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009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6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2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29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2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5083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 dirty="0">
                          <a:solidFill>
                            <a:srgbClr val="FFFFFF"/>
                          </a:solidFill>
                        </a:rPr>
                        <a:t>Dobro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 dirty="0" err="1">
                          <a:solidFill>
                            <a:srgbClr val="FFFFFF"/>
                          </a:solidFill>
                        </a:rPr>
                        <a:t>Rodzaj</a:t>
                      </a:r>
                      <a:r>
                        <a:rPr lang="pl-PL" b="1" dirty="0">
                          <a:solidFill>
                            <a:srgbClr val="FFFFFF"/>
                          </a:solidFill>
                        </a:rPr>
                        <a:t> dobra</a:t>
                      </a:r>
                      <a:endParaRPr b="1" dirty="0">
                        <a:solidFill>
                          <a:srgbClr val="FFFFFF"/>
                        </a:solidFill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 dirty="0" err="1">
                          <a:solidFill>
                            <a:srgbClr val="FFFFFF"/>
                          </a:solidFill>
                        </a:rPr>
                        <a:t>Efekt</a:t>
                      </a:r>
                      <a:r>
                        <a:rPr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b="1" dirty="0" err="1">
                          <a:solidFill>
                            <a:srgbClr val="FFFFFF"/>
                          </a:solidFill>
                        </a:rPr>
                        <a:t>substytucyjny</a:t>
                      </a:r>
                      <a:endParaRPr b="1" dirty="0">
                        <a:solidFill>
                          <a:srgbClr val="FFFFFF"/>
                        </a:solidFill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Efekt dochodowy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Efekt łączny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083"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pl-PL" b="1" dirty="0"/>
                        <a:t>X</a:t>
                      </a:r>
                      <a:endParaRPr b="1" dirty="0"/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Normalne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 err="1"/>
                        <a:t>Ujemny</a:t>
                      </a:r>
                      <a:endParaRPr b="1" dirty="0"/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Ujemny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Ujemny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508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 err="1"/>
                        <a:t>Niższego</a:t>
                      </a:r>
                      <a:r>
                        <a:rPr b="1" dirty="0"/>
                        <a:t> </a:t>
                      </a:r>
                      <a:r>
                        <a:rPr b="1" dirty="0" err="1"/>
                        <a:t>rzędu</a:t>
                      </a:r>
                      <a:endParaRPr b="1" dirty="0"/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 err="1"/>
                        <a:t>Ujemny</a:t>
                      </a:r>
                      <a:endParaRPr b="1" dirty="0"/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 err="1"/>
                        <a:t>Dodatni</a:t>
                      </a:r>
                      <a:endParaRPr b="1" dirty="0"/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Niepewny, ale zwykle ujemny</a:t>
                      </a: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5083"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/>
                        <a:t> </a:t>
                      </a:r>
                      <a:r>
                        <a:rPr lang="pl-PL" b="1" dirty="0"/>
                        <a:t>Y</a:t>
                      </a:r>
                      <a:endParaRPr b="1" dirty="0"/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Normalne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Dodatni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Ujemny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 err="1"/>
                        <a:t>Niepewny</a:t>
                      </a:r>
                      <a:endParaRPr b="1"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508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Niższego rzędu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 err="1"/>
                        <a:t>Dodatni</a:t>
                      </a:r>
                      <a:endParaRPr b="1" dirty="0"/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 err="1"/>
                        <a:t>Dodatni</a:t>
                      </a:r>
                      <a:endParaRPr b="1" dirty="0"/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 err="1"/>
                        <a:t>Dodatni</a:t>
                      </a:r>
                      <a:endParaRPr b="1"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ytuł 1"/>
          <p:cNvSpPr txBox="1"/>
          <p:nvPr/>
        </p:nvSpPr>
        <p:spPr>
          <a:xfrm>
            <a:off x="432098" y="1271799"/>
            <a:ext cx="8279804" cy="446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Model zachowań konsumenta</a:t>
            </a:r>
          </a:p>
        </p:txBody>
      </p:sp>
      <p:sp>
        <p:nvSpPr>
          <p:cNvPr id="178" name="Tytuł 1"/>
          <p:cNvSpPr txBox="1"/>
          <p:nvPr/>
        </p:nvSpPr>
        <p:spPr>
          <a:xfrm>
            <a:off x="1979711" y="260647"/>
            <a:ext cx="5328594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179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pole tekstowe 1"/>
          <p:cNvSpPr txBox="1"/>
          <p:nvPr/>
        </p:nvSpPr>
        <p:spPr>
          <a:xfrm>
            <a:off x="1835694" y="183356"/>
            <a:ext cx="547260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  <p:sp>
        <p:nvSpPr>
          <p:cNvPr id="181" name="Rectangle 22"/>
          <p:cNvSpPr txBox="1"/>
          <p:nvPr/>
        </p:nvSpPr>
        <p:spPr>
          <a:xfrm>
            <a:off x="2129338" y="1999345"/>
            <a:ext cx="5029360" cy="372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000" b="1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Przykład różnych dostępnych koszyków dóbr</a:t>
            </a:r>
          </a:p>
        </p:txBody>
      </p:sp>
      <p:graphicFrame>
        <p:nvGraphicFramePr>
          <p:cNvPr id="182" name="Table 11"/>
          <p:cNvGraphicFramePr/>
          <p:nvPr/>
        </p:nvGraphicFramePr>
        <p:xfrm>
          <a:off x="432097" y="2481598"/>
          <a:ext cx="8279804" cy="354426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069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9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9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99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4030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Liczba posiłków Qm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Wydatki na posiłki (PLN 5 * Qm)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Liczba filmów
Qf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</a:rPr>
                        <a:t>Wydatki na kino
(PLN 10 * Qf)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03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5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50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03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2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10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40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03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20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3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30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03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6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30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2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20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03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8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40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1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10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03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10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50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0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Tytuł 1"/>
          <p:cNvSpPr txBox="1"/>
          <p:nvPr/>
        </p:nvSpPr>
        <p:spPr>
          <a:xfrm>
            <a:off x="4743575" y="260647"/>
            <a:ext cx="5328593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632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633" name="pole tekstowe 1"/>
          <p:cNvSpPr txBox="1"/>
          <p:nvPr/>
        </p:nvSpPr>
        <p:spPr>
          <a:xfrm>
            <a:off x="1867384" y="336157"/>
            <a:ext cx="5472608" cy="88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t>TEORIA WYBORU KONSUMENTA</a:t>
            </a:r>
          </a:p>
        </p:txBody>
      </p:sp>
      <p:sp>
        <p:nvSpPr>
          <p:cNvPr id="634" name="TextBox 40"/>
          <p:cNvSpPr txBox="1"/>
          <p:nvPr/>
        </p:nvSpPr>
        <p:spPr>
          <a:xfrm>
            <a:off x="464524" y="1866508"/>
            <a:ext cx="8679475" cy="4324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spcBef>
                <a:spcPts val="1200"/>
              </a:spcBef>
            </a:pPr>
            <a:r>
              <a:rPr lang="pl-PL" sz="2350" dirty="0"/>
              <a:t>Czynniki determinujące zachowania konsumentów: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2350" b="1" dirty="0"/>
              <a:t>czynniki kulturowe </a:t>
            </a:r>
            <a:r>
              <a:rPr lang="pl-PL" sz="2350" dirty="0"/>
              <a:t>(kultura, subkultura i społeczność konsumenta);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2350" b="1" dirty="0"/>
              <a:t>czynniki społeczne </a:t>
            </a:r>
            <a:r>
              <a:rPr lang="pl-PL" sz="2350" dirty="0"/>
              <a:t>(mniejsze grupki społeczne, członkowie rodziny, status i rola); 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2350" b="1" dirty="0"/>
              <a:t>czynniki osobowe </a:t>
            </a:r>
            <a:r>
              <a:rPr lang="pl-PL" sz="2350" dirty="0"/>
              <a:t>(charakterystyczne cechy indywidualne konsumenta, np. wiek, związana z nim faza cyklu życia, wykonywany zawód, sytuacja materialna, sposób życia, hobby, osobowość);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2350" b="1" dirty="0"/>
              <a:t>czynniki psychologiczne</a:t>
            </a:r>
            <a:r>
              <a:rPr lang="pl-PL" sz="2350" dirty="0"/>
              <a:t> (motywacja, percepcja, kształcenie się, poglądy).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20FC0737-DCE8-4CB0-95F4-B3E6705E7D59}"/>
              </a:ext>
            </a:extLst>
          </p:cNvPr>
          <p:cNvSpPr txBox="1"/>
          <p:nvPr/>
        </p:nvSpPr>
        <p:spPr>
          <a:xfrm>
            <a:off x="2687914" y="1101934"/>
            <a:ext cx="414632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 b="1"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pl-PL" dirty="0"/>
              <a:t>Założenia behawioralne </a:t>
            </a:r>
          </a:p>
        </p:txBody>
      </p:sp>
    </p:spTree>
    <p:extLst>
      <p:ext uri="{BB962C8B-B14F-4D97-AF65-F5344CB8AC3E}">
        <p14:creationId xmlns:p14="http://schemas.microsoft.com/office/powerpoint/2010/main" val="2075646717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Tytuł 1"/>
          <p:cNvSpPr txBox="1"/>
          <p:nvPr/>
        </p:nvSpPr>
        <p:spPr>
          <a:xfrm>
            <a:off x="756692" y="3127275"/>
            <a:ext cx="7630615" cy="72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defRPr sz="4000" b="1">
                <a:solidFill>
                  <a:srgbClr val="003B71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DZIĘKUJ</a:t>
            </a:r>
            <a:r>
              <a:rPr lang="pl-PL" dirty="0"/>
              <a:t>Ę</a:t>
            </a:r>
            <a:r>
              <a:rPr dirty="0"/>
              <a:t> ZA UWAGĘ</a:t>
            </a:r>
          </a:p>
        </p:txBody>
      </p:sp>
      <p:pic>
        <p:nvPicPr>
          <p:cNvPr id="657" name="Obraz 5" descr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ytuł 1"/>
          <p:cNvSpPr txBox="1"/>
          <p:nvPr/>
        </p:nvSpPr>
        <p:spPr>
          <a:xfrm>
            <a:off x="432098" y="1412775"/>
            <a:ext cx="8279804" cy="4989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fontScale="92500"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pl-PL" dirty="0"/>
              <a:t>Ograniczenie</a:t>
            </a:r>
            <a:r>
              <a:rPr dirty="0"/>
              <a:t> </a:t>
            </a:r>
            <a:r>
              <a:rPr dirty="0" err="1"/>
              <a:t>budżetow</a:t>
            </a:r>
            <a:r>
              <a:rPr lang="pl-PL" dirty="0"/>
              <a:t>e</a:t>
            </a:r>
          </a:p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algn="just"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lang="pl-PL" dirty="0"/>
              <a:t>Ograniczenie budżetowe konsumenta wyznacza wszystkie dostępne koszyki dóbr, jakie konsument może zakupić przy danym dochodzie i cenach.</a:t>
            </a:r>
          </a:p>
          <a:p>
            <a:pPr algn="just">
              <a:defRPr sz="2400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just"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lang="pl-PL" dirty="0"/>
              <a:t>Zakładając, że cały dochód jest wydawany na konsumpcję dóbr X i Y, ograniczenie budżetowe przyjmuje postać </a:t>
            </a:r>
            <a:r>
              <a:rPr lang="pl-PL" b="1" dirty="0"/>
              <a:t>równania budżetowego</a:t>
            </a:r>
            <a:r>
              <a:rPr lang="pl-PL" dirty="0"/>
              <a:t>:</a:t>
            </a:r>
          </a:p>
          <a:p>
            <a:pPr algn="just"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lang="pl-PL" b="1" dirty="0"/>
              <a:t>			</a:t>
            </a:r>
          </a:p>
          <a:p>
            <a:pPr algn="just"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lang="pl-PL" b="1" dirty="0"/>
              <a:t>			</a:t>
            </a:r>
            <a:r>
              <a:rPr lang="pl-PL" b="1" dirty="0" err="1"/>
              <a:t>Q</a:t>
            </a:r>
            <a:r>
              <a:rPr lang="pl-PL" b="1" baseline="-25000" dirty="0" err="1"/>
              <a:t>x</a:t>
            </a:r>
            <a:r>
              <a:rPr lang="pl-PL" b="1" dirty="0" err="1"/>
              <a:t>c</a:t>
            </a:r>
            <a:r>
              <a:rPr lang="pl-PL" b="1" baseline="-25000" dirty="0" err="1"/>
              <a:t>x</a:t>
            </a:r>
            <a:r>
              <a:rPr lang="pl-PL" b="1" dirty="0"/>
              <a:t> + </a:t>
            </a:r>
            <a:r>
              <a:rPr lang="pl-PL" b="1" dirty="0" err="1"/>
              <a:t>Q</a:t>
            </a:r>
            <a:r>
              <a:rPr lang="pl-PL" b="1" baseline="-25000" dirty="0" err="1"/>
              <a:t>y</a:t>
            </a:r>
            <a:r>
              <a:rPr lang="pl-PL" b="1" dirty="0" err="1"/>
              <a:t>c</a:t>
            </a:r>
            <a:r>
              <a:rPr lang="pl-PL" b="1" baseline="-25000" dirty="0" err="1"/>
              <a:t>y</a:t>
            </a:r>
            <a:r>
              <a:rPr lang="pl-PL" b="1" dirty="0"/>
              <a:t>= DK</a:t>
            </a:r>
          </a:p>
          <a:p>
            <a:pPr algn="just">
              <a:defRPr sz="2400">
                <a:latin typeface="Cambria"/>
                <a:ea typeface="Cambria"/>
                <a:cs typeface="Cambria"/>
                <a:sym typeface="Cambria"/>
              </a:defRPr>
            </a:pPr>
            <a:endParaRPr lang="pl-PL" sz="1900" dirty="0"/>
          </a:p>
          <a:p>
            <a:pPr algn="just"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lang="pl-PL" sz="1900" dirty="0"/>
              <a:t>gdzie:</a:t>
            </a:r>
          </a:p>
          <a:p>
            <a:pPr algn="just"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lang="pl-PL" sz="1900" dirty="0" err="1"/>
              <a:t>Q</a:t>
            </a:r>
            <a:r>
              <a:rPr lang="pl-PL" sz="1900" baseline="-25000" dirty="0" err="1"/>
              <a:t>x</a:t>
            </a:r>
            <a:r>
              <a:rPr lang="pl-PL" sz="1900" dirty="0"/>
              <a:t>, </a:t>
            </a:r>
            <a:r>
              <a:rPr lang="pl-PL" sz="1900" dirty="0" err="1"/>
              <a:t>Q</a:t>
            </a:r>
            <a:r>
              <a:rPr lang="pl-PL" sz="1900" baseline="-25000" dirty="0" err="1"/>
              <a:t>y</a:t>
            </a:r>
            <a:r>
              <a:rPr lang="pl-PL" sz="1900" dirty="0"/>
              <a:t> – wielkość konsumpcji dobra X i dobra Y,</a:t>
            </a:r>
          </a:p>
          <a:p>
            <a:pPr algn="just"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lang="pl-PL" sz="1900" dirty="0"/>
              <a:t>c</a:t>
            </a:r>
            <a:r>
              <a:rPr lang="pl-PL" sz="1900" baseline="-25000" dirty="0"/>
              <a:t>x</a:t>
            </a:r>
            <a:r>
              <a:rPr lang="pl-PL" sz="1900" dirty="0"/>
              <a:t>, </a:t>
            </a:r>
            <a:r>
              <a:rPr lang="pl-PL" sz="1900" dirty="0" err="1"/>
              <a:t>c</a:t>
            </a:r>
            <a:r>
              <a:rPr lang="pl-PL" sz="1900" baseline="-25000" dirty="0" err="1"/>
              <a:t>y</a:t>
            </a:r>
            <a:r>
              <a:rPr lang="pl-PL" sz="1900" dirty="0"/>
              <a:t> – cena dobra X i dobra Y,</a:t>
            </a:r>
          </a:p>
          <a:p>
            <a:pPr algn="just"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lang="pl-PL" sz="1900" dirty="0"/>
              <a:t>DK – dochód konsumenta. </a:t>
            </a:r>
            <a:endParaRPr sz="1900" dirty="0"/>
          </a:p>
        </p:txBody>
      </p:sp>
      <p:sp>
        <p:nvSpPr>
          <p:cNvPr id="186" name="Tytuł 1"/>
          <p:cNvSpPr txBox="1"/>
          <p:nvPr/>
        </p:nvSpPr>
        <p:spPr>
          <a:xfrm>
            <a:off x="1979711" y="260647"/>
            <a:ext cx="5328594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187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pole tekstowe 1"/>
          <p:cNvSpPr txBox="1"/>
          <p:nvPr/>
        </p:nvSpPr>
        <p:spPr>
          <a:xfrm>
            <a:off x="1907703" y="318120"/>
            <a:ext cx="547260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ytuł 1"/>
          <p:cNvSpPr txBox="1"/>
          <p:nvPr/>
        </p:nvSpPr>
        <p:spPr>
          <a:xfrm>
            <a:off x="432098" y="1412775"/>
            <a:ext cx="8279804" cy="446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Linia</a:t>
            </a:r>
            <a:r>
              <a:rPr dirty="0"/>
              <a:t> </a:t>
            </a:r>
            <a:r>
              <a:rPr dirty="0" err="1"/>
              <a:t>budżetowa</a:t>
            </a:r>
            <a:endParaRPr dirty="0"/>
          </a:p>
          <a:p>
            <a:pPr algn="just">
              <a:defRPr sz="2400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just"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dirty="0"/>
              <a:t>Ograniczenia </a:t>
            </a:r>
            <a:r>
              <a:rPr dirty="0" err="1"/>
              <a:t>budżetowe</a:t>
            </a:r>
            <a:r>
              <a:rPr dirty="0"/>
              <a:t> </a:t>
            </a:r>
            <a:r>
              <a:rPr dirty="0" err="1"/>
              <a:t>można</a:t>
            </a:r>
            <a:r>
              <a:rPr dirty="0"/>
              <a:t> </a:t>
            </a:r>
            <a:r>
              <a:rPr dirty="0" err="1"/>
              <a:t>przedstawić</a:t>
            </a:r>
            <a:r>
              <a:rPr dirty="0"/>
              <a:t> </a:t>
            </a:r>
            <a:r>
              <a:rPr dirty="0" err="1"/>
              <a:t>jako</a:t>
            </a:r>
            <a:r>
              <a:rPr dirty="0"/>
              <a:t> </a:t>
            </a:r>
            <a:r>
              <a:rPr dirty="0" err="1"/>
              <a:t>linię</a:t>
            </a:r>
            <a:r>
              <a:rPr dirty="0"/>
              <a:t> </a:t>
            </a:r>
            <a:r>
              <a:rPr dirty="0" err="1"/>
              <a:t>budżetową</a:t>
            </a:r>
            <a:r>
              <a:rPr dirty="0"/>
              <a:t> (ang. budget line).</a:t>
            </a:r>
            <a:endParaRPr lang="pl-PL" dirty="0"/>
          </a:p>
          <a:p>
            <a:pPr algn="just">
              <a:defRPr sz="2400"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</p:txBody>
      </p:sp>
      <p:sp>
        <p:nvSpPr>
          <p:cNvPr id="186" name="Tytuł 1"/>
          <p:cNvSpPr txBox="1"/>
          <p:nvPr/>
        </p:nvSpPr>
        <p:spPr>
          <a:xfrm>
            <a:off x="1979711" y="260647"/>
            <a:ext cx="5328594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187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pole tekstowe 1"/>
          <p:cNvSpPr txBox="1"/>
          <p:nvPr/>
        </p:nvSpPr>
        <p:spPr>
          <a:xfrm>
            <a:off x="1907703" y="318120"/>
            <a:ext cx="547260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  <p:sp>
        <p:nvSpPr>
          <p:cNvPr id="189" name="Oval 3"/>
          <p:cNvSpPr/>
          <p:nvPr/>
        </p:nvSpPr>
        <p:spPr>
          <a:xfrm>
            <a:off x="1748577" y="4077081"/>
            <a:ext cx="121239" cy="113513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/>
          <a:lstStyle/>
          <a:p>
            <a:pPr>
              <a:defRPr sz="11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0" name="Oval 12"/>
          <p:cNvSpPr/>
          <p:nvPr/>
        </p:nvSpPr>
        <p:spPr>
          <a:xfrm>
            <a:off x="3059832" y="3933056"/>
            <a:ext cx="121225" cy="113513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3A5E8A"/>
            </a:solidFill>
          </a:ln>
        </p:spPr>
        <p:txBody>
          <a:bodyPr lIns="45719" rIns="45719"/>
          <a:lstStyle/>
          <a:p>
            <a:pPr>
              <a:defRPr sz="11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1" name="TextBox 14"/>
          <p:cNvSpPr txBox="1"/>
          <p:nvPr/>
        </p:nvSpPr>
        <p:spPr>
          <a:xfrm>
            <a:off x="1869819" y="3861901"/>
            <a:ext cx="23350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B</a:t>
            </a:r>
          </a:p>
        </p:txBody>
      </p:sp>
      <p:graphicFrame>
        <p:nvGraphicFramePr>
          <p:cNvPr id="192" name="Table 21"/>
          <p:cNvGraphicFramePr/>
          <p:nvPr>
            <p:extLst>
              <p:ext uri="{D42A27DB-BD31-4B8C-83A1-F6EECF244321}">
                <p14:modId xmlns:p14="http://schemas.microsoft.com/office/powerpoint/2010/main" val="661460470"/>
              </p:ext>
            </p:extLst>
          </p:nvPr>
        </p:nvGraphicFramePr>
        <p:xfrm>
          <a:off x="4660030" y="3429000"/>
          <a:ext cx="3832888" cy="238979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958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26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82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5710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 dirty="0" err="1">
                          <a:solidFill>
                            <a:srgbClr val="FFFFFF"/>
                          </a:solidFill>
                        </a:rPr>
                        <a:t>Liczba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1000" b="1" dirty="0" err="1">
                          <a:solidFill>
                            <a:srgbClr val="FFFFFF"/>
                          </a:solidFill>
                        </a:rPr>
                        <a:t>posiłków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sz="1000" b="1" dirty="0" err="1">
                          <a:solidFill>
                            <a:srgbClr val="FFFFFF"/>
                          </a:solidFill>
                        </a:rPr>
                        <a:t>Qm</a:t>
                      </a:r>
                      <a:endParaRPr sz="1000" b="1" dirty="0">
                        <a:solidFill>
                          <a:srgbClr val="FFFFFF"/>
                        </a:solidFill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FFFFFF"/>
                          </a:solidFill>
                        </a:rPr>
                        <a:t>Wydatki na posiłki (PLN 5 * Qm)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FFFFFF"/>
                          </a:solidFill>
                        </a:rPr>
                        <a:t>Liczba filmów
Qf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FFFFFF"/>
                          </a:solidFill>
                        </a:rPr>
                        <a:t>Wydatki na kino
(PLN 10 * Qf)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68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 dirty="0"/>
                        <a:t>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/>
                        <a:t>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/>
                        <a:t>5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/>
                        <a:t>50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68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 dirty="0"/>
                        <a:t>2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/>
                        <a:t>10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 dirty="0"/>
                        <a:t>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 dirty="0"/>
                        <a:t>40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68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 dirty="0"/>
                        <a:t>4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/>
                        <a:t>20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/>
                        <a:t>3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/>
                        <a:t>30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68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 dirty="0"/>
                        <a:t>6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/>
                        <a:t>30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/>
                        <a:t>2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/>
                        <a:t>20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68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/>
                        <a:t>8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/>
                        <a:t>40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/>
                        <a:t>1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/>
                        <a:t>10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68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/>
                        <a:t>10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/>
                        <a:t>50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/>
                        <a:t>0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000" b="1" dirty="0"/>
                        <a:t>0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93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983" y="3429000"/>
            <a:ext cx="3100376" cy="21742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7226070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ytuł 1"/>
          <p:cNvSpPr txBox="1"/>
          <p:nvPr/>
        </p:nvSpPr>
        <p:spPr>
          <a:xfrm>
            <a:off x="1979711" y="260647"/>
            <a:ext cx="5328594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198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pole tekstowe 1"/>
          <p:cNvSpPr txBox="1"/>
          <p:nvPr/>
        </p:nvSpPr>
        <p:spPr>
          <a:xfrm>
            <a:off x="1691680" y="286516"/>
            <a:ext cx="547260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A176B5B-58DB-42EC-8372-D1608C615A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08" t="29410" r="26531" b="3966"/>
          <a:stretch/>
        </p:blipFill>
        <p:spPr>
          <a:xfrm>
            <a:off x="1940818" y="2369976"/>
            <a:ext cx="4942117" cy="3853542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07A43AE-7263-4FF9-928B-7B0F0D9DCFE4}"/>
              </a:ext>
            </a:extLst>
          </p:cNvPr>
          <p:cNvSpPr txBox="1"/>
          <p:nvPr/>
        </p:nvSpPr>
        <p:spPr>
          <a:xfrm>
            <a:off x="877086" y="1770551"/>
            <a:ext cx="742311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lang="pl-PL" dirty="0"/>
              <a:t>Ograniczenie budżetowe (zbiór budżetowy)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ytuł 1"/>
          <p:cNvSpPr txBox="1"/>
          <p:nvPr/>
        </p:nvSpPr>
        <p:spPr>
          <a:xfrm>
            <a:off x="432098" y="1412775"/>
            <a:ext cx="8279804" cy="4464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Linia</a:t>
            </a:r>
            <a:r>
              <a:rPr dirty="0"/>
              <a:t> </a:t>
            </a:r>
            <a:r>
              <a:rPr dirty="0" err="1"/>
              <a:t>budżetowa</a:t>
            </a:r>
            <a:endParaRPr dirty="0"/>
          </a:p>
          <a:p>
            <a:pPr algn="ctr">
              <a:defRPr sz="28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defRPr>
            </a:pPr>
            <a:endParaRPr dirty="0"/>
          </a:p>
          <a:p>
            <a:pPr algn="just"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Linia</a:t>
            </a:r>
            <a:r>
              <a:rPr dirty="0"/>
              <a:t> </a:t>
            </a:r>
            <a:r>
              <a:rPr dirty="0" err="1"/>
              <a:t>budżetowa</a:t>
            </a:r>
            <a:r>
              <a:rPr dirty="0"/>
              <a:t> </a:t>
            </a:r>
            <a:r>
              <a:rPr b="0" dirty="0"/>
              <a:t>jest </a:t>
            </a:r>
            <a:r>
              <a:rPr b="0" dirty="0" err="1"/>
              <a:t>dogodną</a:t>
            </a:r>
            <a:r>
              <a:rPr b="0" dirty="0"/>
              <a:t> </a:t>
            </a:r>
            <a:r>
              <a:rPr b="0" dirty="0" err="1"/>
              <a:t>metodą</a:t>
            </a:r>
            <a:r>
              <a:rPr b="0" dirty="0"/>
              <a:t> </a:t>
            </a:r>
            <a:r>
              <a:rPr b="0" dirty="0" err="1"/>
              <a:t>badania</a:t>
            </a:r>
            <a:r>
              <a:rPr b="0" dirty="0"/>
              <a:t> </a:t>
            </a:r>
            <a:r>
              <a:rPr b="0" dirty="0" err="1"/>
              <a:t>substytucyjności</a:t>
            </a:r>
            <a:r>
              <a:rPr b="0" dirty="0"/>
              <a:t> </a:t>
            </a:r>
            <a:r>
              <a:rPr lang="pl-PL" b="0" dirty="0"/>
              <a:t>dóbr</a:t>
            </a:r>
            <a:r>
              <a:rPr b="0" dirty="0"/>
              <a:t>.</a:t>
            </a:r>
            <a:endParaRPr lang="pl-PL" b="0" dirty="0"/>
          </a:p>
          <a:p>
            <a:pPr algn="just"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just"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r>
              <a:rPr b="1" dirty="0" err="1"/>
              <a:t>Linia</a:t>
            </a:r>
            <a:r>
              <a:rPr b="1" dirty="0"/>
              <a:t> </a:t>
            </a:r>
            <a:r>
              <a:rPr b="1" dirty="0" err="1"/>
              <a:t>budżetowa</a:t>
            </a:r>
            <a:r>
              <a:rPr b="1" dirty="0"/>
              <a:t> </a:t>
            </a:r>
            <a:r>
              <a:rPr b="1" dirty="0" err="1"/>
              <a:t>przedstawia</a:t>
            </a:r>
            <a:r>
              <a:rPr b="1" dirty="0"/>
              <a:t> </a:t>
            </a:r>
            <a:r>
              <a:rPr b="1" dirty="0" err="1"/>
              <a:t>dostępne</a:t>
            </a:r>
            <a:r>
              <a:rPr b="1" dirty="0"/>
              <a:t> </a:t>
            </a:r>
            <a:r>
              <a:rPr b="1" dirty="0" err="1"/>
              <a:t>dla</a:t>
            </a:r>
            <a:r>
              <a:rPr b="1" dirty="0"/>
              <a:t> </a:t>
            </a:r>
            <a:r>
              <a:rPr b="1" dirty="0" err="1"/>
              <a:t>konsumenta</a:t>
            </a:r>
            <a:r>
              <a:rPr b="1" dirty="0"/>
              <a:t> </a:t>
            </a:r>
            <a:r>
              <a:rPr b="1" dirty="0" err="1"/>
              <a:t>koszyki</a:t>
            </a:r>
            <a:r>
              <a:rPr b="1" dirty="0"/>
              <a:t> </a:t>
            </a:r>
            <a:r>
              <a:rPr b="1" dirty="0" err="1"/>
              <a:t>dóbr</a:t>
            </a:r>
            <a:r>
              <a:rPr b="1" dirty="0"/>
              <a:t> w </a:t>
            </a:r>
            <a:r>
              <a:rPr b="1" dirty="0" err="1"/>
              <a:t>danych</a:t>
            </a:r>
            <a:r>
              <a:rPr b="1" dirty="0"/>
              <a:t> </a:t>
            </a:r>
            <a:r>
              <a:rPr b="1" dirty="0" err="1"/>
              <a:t>warunkach</a:t>
            </a:r>
            <a:r>
              <a:rPr b="1" dirty="0"/>
              <a:t> </a:t>
            </a:r>
            <a:r>
              <a:rPr b="1" dirty="0" err="1"/>
              <a:t>rynkowych</a:t>
            </a:r>
            <a:r>
              <a:rPr b="1" dirty="0"/>
              <a:t> (</a:t>
            </a:r>
            <a:r>
              <a:rPr b="1" dirty="0" err="1"/>
              <a:t>przy</a:t>
            </a:r>
            <a:r>
              <a:rPr b="1" dirty="0"/>
              <a:t> </a:t>
            </a:r>
            <a:r>
              <a:rPr b="1" dirty="0" err="1"/>
              <a:t>danym</a:t>
            </a:r>
            <a:r>
              <a:rPr b="1" dirty="0"/>
              <a:t> </a:t>
            </a:r>
            <a:r>
              <a:rPr b="1" dirty="0" err="1"/>
              <a:t>funduszu</a:t>
            </a:r>
            <a:r>
              <a:rPr b="1" dirty="0"/>
              <a:t> </a:t>
            </a:r>
            <a:r>
              <a:rPr b="1" dirty="0" err="1"/>
              <a:t>wydatków</a:t>
            </a:r>
            <a:r>
              <a:rPr b="1" dirty="0"/>
              <a:t> </a:t>
            </a:r>
            <a:r>
              <a:rPr b="1" dirty="0" err="1"/>
              <a:t>i</a:t>
            </a:r>
            <a:r>
              <a:rPr b="1" dirty="0"/>
              <a:t> </a:t>
            </a:r>
            <a:r>
              <a:rPr b="1" dirty="0" err="1"/>
              <a:t>danych</a:t>
            </a:r>
            <a:r>
              <a:rPr b="1" dirty="0"/>
              <a:t> </a:t>
            </a:r>
            <a:r>
              <a:rPr b="1" dirty="0" err="1"/>
              <a:t>cenach</a:t>
            </a:r>
            <a:r>
              <a:rPr b="1" dirty="0"/>
              <a:t> </a:t>
            </a:r>
            <a:r>
              <a:rPr b="1" dirty="0" err="1"/>
              <a:t>różnych</a:t>
            </a:r>
            <a:r>
              <a:rPr b="1" dirty="0"/>
              <a:t> </a:t>
            </a:r>
            <a:r>
              <a:rPr b="1" dirty="0" err="1"/>
              <a:t>dóbr</a:t>
            </a:r>
            <a:r>
              <a:rPr b="1" dirty="0"/>
              <a:t>).</a:t>
            </a:r>
          </a:p>
          <a:p>
            <a:pPr algn="just">
              <a:defRPr sz="2000">
                <a:latin typeface="Cambria"/>
                <a:ea typeface="Cambria"/>
                <a:cs typeface="Cambria"/>
                <a:sym typeface="Cambria"/>
              </a:defRPr>
            </a:pPr>
            <a:endParaRPr b="0" dirty="0"/>
          </a:p>
          <a:p>
            <a:pPr algn="just"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r>
              <a:rPr dirty="0" err="1"/>
              <a:t>Nachylenie</a:t>
            </a:r>
            <a:r>
              <a:rPr dirty="0"/>
              <a:t> </a:t>
            </a:r>
            <a:r>
              <a:rPr dirty="0" err="1"/>
              <a:t>linii</a:t>
            </a:r>
            <a:r>
              <a:rPr dirty="0"/>
              <a:t> </a:t>
            </a:r>
            <a:r>
              <a:rPr dirty="0" err="1"/>
              <a:t>budżetowej</a:t>
            </a:r>
            <a:r>
              <a:rPr dirty="0"/>
              <a:t> </a:t>
            </a:r>
            <a:r>
              <a:rPr b="0" dirty="0" err="1">
                <a:solidFill>
                  <a:srgbClr val="FF0000"/>
                </a:solidFill>
              </a:rPr>
              <a:t>zależy</a:t>
            </a:r>
            <a:r>
              <a:rPr b="0" dirty="0">
                <a:solidFill>
                  <a:srgbClr val="FF0000"/>
                </a:solidFill>
              </a:rPr>
              <a:t> </a:t>
            </a:r>
            <a:r>
              <a:rPr b="0" dirty="0" err="1">
                <a:solidFill>
                  <a:srgbClr val="FF0000"/>
                </a:solidFill>
              </a:rPr>
              <a:t>jedynie</a:t>
            </a:r>
            <a:r>
              <a:rPr b="0" dirty="0">
                <a:solidFill>
                  <a:srgbClr val="FF0000"/>
                </a:solidFill>
              </a:rPr>
              <a:t> od </a:t>
            </a:r>
            <a:r>
              <a:rPr b="0" dirty="0" err="1">
                <a:solidFill>
                  <a:srgbClr val="FF0000"/>
                </a:solidFill>
              </a:rPr>
              <a:t>stosunku</a:t>
            </a:r>
            <a:r>
              <a:rPr b="0" dirty="0">
                <a:solidFill>
                  <a:srgbClr val="FF0000"/>
                </a:solidFill>
              </a:rPr>
              <a:t> </a:t>
            </a:r>
            <a:r>
              <a:rPr b="0" dirty="0" err="1">
                <a:solidFill>
                  <a:srgbClr val="FF0000"/>
                </a:solidFill>
              </a:rPr>
              <a:t>cen</a:t>
            </a:r>
            <a:r>
              <a:rPr b="0" dirty="0">
                <a:solidFill>
                  <a:srgbClr val="FF0000"/>
                </a:solidFill>
              </a:rPr>
              <a:t> </a:t>
            </a:r>
            <a:r>
              <a:rPr b="0" dirty="0" err="1">
                <a:solidFill>
                  <a:srgbClr val="FF0000"/>
                </a:solidFill>
              </a:rPr>
              <a:t>obu</a:t>
            </a:r>
            <a:r>
              <a:rPr b="0" dirty="0">
                <a:solidFill>
                  <a:srgbClr val="FF0000"/>
                </a:solidFill>
              </a:rPr>
              <a:t> </a:t>
            </a:r>
            <a:r>
              <a:rPr b="0" dirty="0" err="1">
                <a:solidFill>
                  <a:srgbClr val="FF0000"/>
                </a:solidFill>
              </a:rPr>
              <a:t>dóbr</a:t>
            </a:r>
            <a:r>
              <a:rPr b="0" dirty="0"/>
              <a:t>. </a:t>
            </a:r>
            <a:endParaRPr lang="pl-PL" b="0" dirty="0"/>
          </a:p>
          <a:p>
            <a:pPr algn="just"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endParaRPr lang="pl-PL" dirty="0"/>
          </a:p>
          <a:p>
            <a:pPr algn="just">
              <a:defRPr sz="2000" b="1">
                <a:latin typeface="Cambria"/>
                <a:ea typeface="Cambria"/>
                <a:cs typeface="Cambria"/>
                <a:sym typeface="Cambria"/>
              </a:defRPr>
            </a:pPr>
            <a:r>
              <a:rPr b="0" dirty="0" err="1"/>
              <a:t>Nachylenie</a:t>
            </a:r>
            <a:r>
              <a:rPr b="0" dirty="0"/>
              <a:t> jest </a:t>
            </a:r>
            <a:r>
              <a:rPr b="0" dirty="0" err="1"/>
              <a:t>ilorazem</a:t>
            </a:r>
            <a:r>
              <a:rPr b="0" dirty="0"/>
              <a:t> </a:t>
            </a:r>
            <a:r>
              <a:rPr b="0" dirty="0" err="1"/>
              <a:t>zmiany</a:t>
            </a:r>
            <a:r>
              <a:rPr b="0" dirty="0"/>
              <a:t> </a:t>
            </a:r>
            <a:r>
              <a:rPr b="0" dirty="0" err="1"/>
              <a:t>odległości</a:t>
            </a:r>
            <a:r>
              <a:rPr b="0" dirty="0"/>
              <a:t> </a:t>
            </a:r>
            <a:r>
              <a:rPr b="0" dirty="0" err="1"/>
              <a:t>pionowej</a:t>
            </a:r>
            <a:r>
              <a:rPr b="0" dirty="0"/>
              <a:t> </a:t>
            </a:r>
            <a:r>
              <a:rPr b="0" dirty="0" err="1"/>
              <a:t>przez</a:t>
            </a:r>
            <a:r>
              <a:rPr b="0" dirty="0"/>
              <a:t> </a:t>
            </a:r>
            <a:r>
              <a:rPr b="0" dirty="0" err="1"/>
              <a:t>odpowiadającą</a:t>
            </a:r>
            <a:r>
              <a:rPr b="0" dirty="0"/>
              <a:t> mu </a:t>
            </a:r>
            <a:r>
              <a:rPr b="0" dirty="0" err="1"/>
              <a:t>zmianę</a:t>
            </a:r>
            <a:r>
              <a:rPr b="0" dirty="0"/>
              <a:t> </a:t>
            </a:r>
            <a:r>
              <a:rPr b="0" dirty="0" err="1"/>
              <a:t>odległości</a:t>
            </a:r>
            <a:r>
              <a:rPr b="0" dirty="0"/>
              <a:t> </a:t>
            </a:r>
            <a:r>
              <a:rPr b="0" dirty="0" err="1"/>
              <a:t>poziomej</a:t>
            </a:r>
            <a:r>
              <a:rPr b="0" dirty="0"/>
              <a:t>.</a:t>
            </a:r>
          </a:p>
        </p:txBody>
      </p:sp>
      <p:sp>
        <p:nvSpPr>
          <p:cNvPr id="197" name="Tytuł 1"/>
          <p:cNvSpPr txBox="1"/>
          <p:nvPr/>
        </p:nvSpPr>
        <p:spPr>
          <a:xfrm>
            <a:off x="1979711" y="260647"/>
            <a:ext cx="5328594" cy="1470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defRPr sz="4400" b="1">
                <a:solidFill>
                  <a:srgbClr val="003C78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br/>
            <a:endParaRPr/>
          </a:p>
        </p:txBody>
      </p:sp>
      <p:pic>
        <p:nvPicPr>
          <p:cNvPr id="198" name="Obraz 7" descr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000" y="455600"/>
            <a:ext cx="1793000" cy="1080121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pole tekstowe 1"/>
          <p:cNvSpPr txBox="1"/>
          <p:nvPr/>
        </p:nvSpPr>
        <p:spPr>
          <a:xfrm>
            <a:off x="1691680" y="286516"/>
            <a:ext cx="5472609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800" b="1">
                <a:solidFill>
                  <a:srgbClr val="00963F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r>
              <a:rPr dirty="0"/>
              <a:t>TEORIA WYBORU </a:t>
            </a:r>
            <a:endParaRPr lang="pl-PL" dirty="0"/>
          </a:p>
          <a:p>
            <a:r>
              <a:rPr dirty="0"/>
              <a:t>KONSUMENTA</a:t>
            </a:r>
          </a:p>
        </p:txBody>
      </p:sp>
    </p:spTree>
    <p:extLst>
      <p:ext uri="{BB962C8B-B14F-4D97-AF65-F5344CB8AC3E}">
        <p14:creationId xmlns:p14="http://schemas.microsoft.com/office/powerpoint/2010/main" val="97018654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ug">
  <a:themeElements>
    <a:clrScheme name="ug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ug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u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ug">
  <a:themeElements>
    <a:clrScheme name="ug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ug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u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15991</TotalTime>
  <Words>2499</Words>
  <Application>Microsoft Office PowerPoint</Application>
  <PresentationFormat>Pokaz na ekranie (4:3)</PresentationFormat>
  <Paragraphs>671</Paragraphs>
  <Slides>51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51</vt:i4>
      </vt:variant>
    </vt:vector>
  </HeadingPairs>
  <TitlesOfParts>
    <vt:vector size="58" baseType="lpstr">
      <vt:lpstr>Arial</vt:lpstr>
      <vt:lpstr>Calibri</vt:lpstr>
      <vt:lpstr>Cambria</vt:lpstr>
      <vt:lpstr>Cambria Math</vt:lpstr>
      <vt:lpstr>Times New Roman</vt:lpstr>
      <vt:lpstr>Wingdings</vt:lpstr>
      <vt:lpstr>ug</vt:lpstr>
      <vt:lpstr>TEORIA WYBORU KONSUMENTA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TEORIA WYBORU KONSUMENTA</dc:title>
  <dc:creator>Alicja</dc:creator>
  <cp:lastModifiedBy>Mariusz Chmielewski</cp:lastModifiedBy>
  <cp:revision>90</cp:revision>
  <dcterms:modified xsi:type="dcterms:W3CDTF">2024-03-18T10:16:33Z</dcterms:modified>
</cp:coreProperties>
</file>